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95" r:id="rId2"/>
    <p:sldId id="396" r:id="rId3"/>
    <p:sldId id="397" r:id="rId4"/>
    <p:sldId id="286" r:id="rId5"/>
    <p:sldId id="301" r:id="rId6"/>
    <p:sldId id="287" r:id="rId7"/>
    <p:sldId id="288" r:id="rId8"/>
    <p:sldId id="289" r:id="rId9"/>
    <p:sldId id="290" r:id="rId10"/>
    <p:sldId id="291" r:id="rId11"/>
    <p:sldId id="292" r:id="rId12"/>
    <p:sldId id="305" r:id="rId13"/>
    <p:sldId id="329" r:id="rId14"/>
    <p:sldId id="303" r:id="rId15"/>
    <p:sldId id="330" r:id="rId16"/>
    <p:sldId id="333" r:id="rId17"/>
    <p:sldId id="334" r:id="rId18"/>
    <p:sldId id="337" r:id="rId19"/>
    <p:sldId id="393" r:id="rId20"/>
    <p:sldId id="39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26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61" autoAdjust="0"/>
    <p:restoredTop sz="77938" autoAdjust="0"/>
  </p:normalViewPr>
  <p:slideViewPr>
    <p:cSldViewPr snapToGrid="0">
      <p:cViewPr varScale="1">
        <p:scale>
          <a:sx n="87" d="100"/>
          <a:sy n="87" d="100"/>
        </p:scale>
        <p:origin x="1812" y="8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7ED275-E21B-40EC-BF63-6E7BE35590F6}" type="datetimeFigureOut">
              <a:rPr lang="en-GB" smtClean="0"/>
              <a:t>08/03/2022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F4D29C-04EE-48A0-AF44-F2A956627C88}" type="slidenum">
              <a:rPr lang="en-GB" smtClean="0"/>
              <a:t>‹#›</a:t>
            </a:fld>
            <a:endParaRPr lang="en-GB"/>
          </a:p>
        </p:txBody>
      </p:sp>
    </p:spTree>
    <p:extLst>
      <p:ext uri="{BB962C8B-B14F-4D97-AF65-F5344CB8AC3E}">
        <p14:creationId xmlns:p14="http://schemas.microsoft.com/office/powerpoint/2010/main" val="3824962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Meet Bob, Bob’s a helpful caveman…</a:t>
            </a:r>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4</a:t>
            </a:fld>
            <a:endParaRPr lang="nl-NL">
              <a:solidFill>
                <a:prstClr val="black"/>
              </a:solidFill>
            </a:endParaRPr>
          </a:p>
        </p:txBody>
      </p:sp>
    </p:spTree>
    <p:extLst>
      <p:ext uri="{BB962C8B-B14F-4D97-AF65-F5344CB8AC3E}">
        <p14:creationId xmlns:p14="http://schemas.microsoft.com/office/powerpoint/2010/main" val="2526439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a4e21ad734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a4e21ad734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You will each chose one of these people to represent in the following exercise to get you familiar with the Design Thinking Methodology we will apply today. This will be a roleplaying exercise, and we will give you a persona for each of these characters.</a:t>
            </a:r>
            <a:endParaRPr/>
          </a:p>
        </p:txBody>
      </p:sp>
    </p:spTree>
    <p:extLst>
      <p:ext uri="{BB962C8B-B14F-4D97-AF65-F5344CB8AC3E}">
        <p14:creationId xmlns:p14="http://schemas.microsoft.com/office/powerpoint/2010/main" val="2757419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4e21ad734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a4e21ad734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The scenario we will be using today is that Bob’s tribe has to move to a bigger cave, because their first cave is too small to fit everyone. This is quite a delicate operation as they need to first find a cave that suits everyone’s needs, and then get all of their stuff safely without getting hurt on the way.</a:t>
            </a:r>
            <a:endParaRPr/>
          </a:p>
        </p:txBody>
      </p:sp>
    </p:spTree>
    <p:extLst>
      <p:ext uri="{BB962C8B-B14F-4D97-AF65-F5344CB8AC3E}">
        <p14:creationId xmlns:p14="http://schemas.microsoft.com/office/powerpoint/2010/main" val="1843473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Case to analyze</a:t>
            </a:r>
          </a:p>
          <a:p>
            <a:pPr marL="285750" indent="-285750">
              <a:buFontTx/>
              <a:buChar char="-"/>
            </a:pPr>
            <a:r>
              <a:rPr lang="en-US" dirty="0"/>
              <a:t>Caveman realized that standing under a tree the rain doesn’t hit him</a:t>
            </a:r>
          </a:p>
          <a:p>
            <a:pPr marL="742950" lvl="1" indent="-285750">
              <a:buFontTx/>
              <a:buChar char="-"/>
            </a:pPr>
            <a:r>
              <a:rPr lang="en-US" dirty="0"/>
              <a:t>Stacking branches is the same as rock</a:t>
            </a:r>
          </a:p>
          <a:p>
            <a:pPr marL="285750" indent="-285750">
              <a:buFontTx/>
              <a:buChar char="-"/>
            </a:pPr>
            <a:r>
              <a:rPr lang="en-US" dirty="0"/>
              <a:t>Sometimes he needs an “instant tree”</a:t>
            </a:r>
          </a:p>
          <a:p>
            <a:pPr marL="742950" lvl="1" indent="-285750">
              <a:buFontTx/>
              <a:buChar char="-"/>
            </a:pPr>
            <a:r>
              <a:rPr lang="en-US" dirty="0"/>
              <a:t>He learned how to build roofs</a:t>
            </a:r>
          </a:p>
          <a:p>
            <a:pPr marL="742950" lvl="1" indent="-285750">
              <a:buFontTx/>
              <a:buChar char="-"/>
            </a:pPr>
            <a:r>
              <a:rPr lang="en-US" dirty="0"/>
              <a:t>He want’s to sell this!</a:t>
            </a:r>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6</a:t>
            </a:fld>
            <a:endParaRPr lang="nl-NL">
              <a:solidFill>
                <a:prstClr val="black"/>
              </a:solidFill>
            </a:endParaRPr>
          </a:p>
        </p:txBody>
      </p:sp>
    </p:spTree>
    <p:extLst>
      <p:ext uri="{BB962C8B-B14F-4D97-AF65-F5344CB8AC3E}">
        <p14:creationId xmlns:p14="http://schemas.microsoft.com/office/powerpoint/2010/main" val="2899012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7</a:t>
            </a:fld>
            <a:endParaRPr lang="nl-NL">
              <a:solidFill>
                <a:prstClr val="black"/>
              </a:solidFill>
            </a:endParaRPr>
          </a:p>
        </p:txBody>
      </p:sp>
    </p:spTree>
    <p:extLst>
      <p:ext uri="{BB962C8B-B14F-4D97-AF65-F5344CB8AC3E}">
        <p14:creationId xmlns:p14="http://schemas.microsoft.com/office/powerpoint/2010/main" val="1783867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8</a:t>
            </a:fld>
            <a:endParaRPr lang="nl-NL">
              <a:solidFill>
                <a:prstClr val="black"/>
              </a:solidFill>
            </a:endParaRPr>
          </a:p>
        </p:txBody>
      </p:sp>
    </p:spTree>
    <p:extLst>
      <p:ext uri="{BB962C8B-B14F-4D97-AF65-F5344CB8AC3E}">
        <p14:creationId xmlns:p14="http://schemas.microsoft.com/office/powerpoint/2010/main" val="1003281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9</a:t>
            </a:fld>
            <a:endParaRPr lang="nl-NL">
              <a:solidFill>
                <a:prstClr val="black"/>
              </a:solidFill>
            </a:endParaRPr>
          </a:p>
        </p:txBody>
      </p:sp>
    </p:spTree>
    <p:extLst>
      <p:ext uri="{BB962C8B-B14F-4D97-AF65-F5344CB8AC3E}">
        <p14:creationId xmlns:p14="http://schemas.microsoft.com/office/powerpoint/2010/main" val="2049309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What should he do now?</a:t>
            </a:r>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10</a:t>
            </a:fld>
            <a:endParaRPr lang="nl-NL">
              <a:solidFill>
                <a:prstClr val="black"/>
              </a:solidFill>
            </a:endParaRPr>
          </a:p>
        </p:txBody>
      </p:sp>
    </p:spTree>
    <p:extLst>
      <p:ext uri="{BB962C8B-B14F-4D97-AF65-F5344CB8AC3E}">
        <p14:creationId xmlns:p14="http://schemas.microsoft.com/office/powerpoint/2010/main" val="20487124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things we’ve said before are assumptions!</a:t>
            </a:r>
            <a:endParaRPr lang="nl-NL" dirty="0"/>
          </a:p>
        </p:txBody>
      </p:sp>
      <p:sp>
        <p:nvSpPr>
          <p:cNvPr id="4" name="Slide Number Placeholder 3"/>
          <p:cNvSpPr>
            <a:spLocks noGrp="1"/>
          </p:cNvSpPr>
          <p:nvPr>
            <p:ph type="sldNum" sz="quarter" idx="10"/>
          </p:nvPr>
        </p:nvSpPr>
        <p:spPr/>
        <p:txBody>
          <a:bodyPr/>
          <a:lstStyle/>
          <a:p>
            <a:fld id="{1C885886-672E-421D-A089-81DA549A971B}" type="slidenum">
              <a:rPr lang="nl-NL" smtClean="0">
                <a:solidFill>
                  <a:prstClr val="black"/>
                </a:solidFill>
              </a:rPr>
              <a:pPr/>
              <a:t>11</a:t>
            </a:fld>
            <a:endParaRPr lang="nl-NL">
              <a:solidFill>
                <a:prstClr val="black"/>
              </a:solidFill>
            </a:endParaRPr>
          </a:p>
        </p:txBody>
      </p:sp>
    </p:spTree>
    <p:extLst>
      <p:ext uri="{BB962C8B-B14F-4D97-AF65-F5344CB8AC3E}">
        <p14:creationId xmlns:p14="http://schemas.microsoft.com/office/powerpoint/2010/main" val="3904880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C885886-672E-421D-A089-81DA549A971B}" type="slidenum">
              <a:rPr lang="nl-NL" smtClean="0">
                <a:solidFill>
                  <a:prstClr val="black"/>
                </a:solidFill>
              </a:rPr>
              <a:pPr>
                <a:defRPr/>
              </a:pPr>
              <a:t>13</a:t>
            </a:fld>
            <a:endParaRPr lang="nl-NL">
              <a:solidFill>
                <a:prstClr val="black"/>
              </a:solidFill>
            </a:endParaRPr>
          </a:p>
        </p:txBody>
      </p:sp>
    </p:spTree>
    <p:extLst>
      <p:ext uri="{BB962C8B-B14F-4D97-AF65-F5344CB8AC3E}">
        <p14:creationId xmlns:p14="http://schemas.microsoft.com/office/powerpoint/2010/main" val="2298794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0">
              <a:srgbClr val="447794"/>
            </a:gs>
            <a:gs pos="50000">
              <a:srgbClr val="404375"/>
            </a:gs>
            <a:gs pos="27000">
              <a:srgbClr val="425C84"/>
            </a:gs>
            <a:gs pos="71000">
              <a:schemeClr val="tx2"/>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8D47E-3BF4-49F3-88A1-DE04F586A2AE}"/>
              </a:ext>
            </a:extLst>
          </p:cNvPr>
          <p:cNvSpPr>
            <a:spLocks noGrp="1"/>
          </p:cNvSpPr>
          <p:nvPr>
            <p:ph type="ctrTitle"/>
          </p:nvPr>
        </p:nvSpPr>
        <p:spPr>
          <a:xfrm>
            <a:off x="1524000" y="1122363"/>
            <a:ext cx="9144000" cy="2387600"/>
          </a:xfrm>
        </p:spPr>
        <p:txBody>
          <a:bodyPr anchor="b"/>
          <a:lstStyle>
            <a:lvl1pPr algn="ctr">
              <a:defRPr sz="6000">
                <a:solidFill>
                  <a:schemeClr val="accent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760DDF8C-0ACC-4BD9-A303-46FBC6AAA2CA}"/>
              </a:ext>
            </a:extLst>
          </p:cNvPr>
          <p:cNvSpPr>
            <a:spLocks noGrp="1"/>
          </p:cNvSpPr>
          <p:nvPr>
            <p:ph type="subTitle" idx="1"/>
          </p:nvPr>
        </p:nvSpPr>
        <p:spPr>
          <a:xfrm>
            <a:off x="1524000" y="3602038"/>
            <a:ext cx="9144000" cy="1655762"/>
          </a:xfrm>
        </p:spPr>
        <p:txBody>
          <a:bodyPr/>
          <a:lstStyle>
            <a:lvl1pPr marL="0" indent="0" algn="ctr">
              <a:buNone/>
              <a:defRPr sz="2400">
                <a:solidFill>
                  <a:schemeClr val="accent5"/>
                </a:solidFill>
                <a:latin typeface="Adlinnaka Bold" panose="000003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Title 1">
            <a:extLst>
              <a:ext uri="{FF2B5EF4-FFF2-40B4-BE49-F238E27FC236}">
                <a16:creationId xmlns:a16="http://schemas.microsoft.com/office/drawing/2014/main" id="{1E07DD0A-6869-4FCE-885B-46D741E3170C}"/>
              </a:ext>
            </a:extLst>
          </p:cNvPr>
          <p:cNvSpPr txBox="1">
            <a:spLocks/>
          </p:cNvSpPr>
          <p:nvPr userDrawn="1"/>
        </p:nvSpPr>
        <p:spPr>
          <a:xfrm>
            <a:off x="1524000" y="6443529"/>
            <a:ext cx="9144000" cy="28819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accent1"/>
                </a:solidFill>
                <a:latin typeface="Adlinnaka Bold" panose="00000300000000000000" pitchFamily="2" charset="0"/>
                <a:ea typeface="+mj-ea"/>
                <a:cs typeface="+mj-cs"/>
              </a:defRPr>
            </a:lvl1pPr>
          </a:lstStyle>
          <a:p>
            <a:r>
              <a:rPr lang="en-US" sz="1200" dirty="0">
                <a:solidFill>
                  <a:schemeClr val="accent5"/>
                </a:solidFill>
                <a:latin typeface="Arial Narrow" panose="020B0606020202030204" pitchFamily="34" charset="0"/>
              </a:rPr>
              <a:t>www.bobthecaveman.com</a:t>
            </a:r>
            <a:endParaRPr lang="en-GB" sz="1200" dirty="0">
              <a:solidFill>
                <a:schemeClr val="accent5"/>
              </a:solidFill>
              <a:latin typeface="Arial Narrow" panose="020B0606020202030204" pitchFamily="34" charset="0"/>
            </a:endParaRPr>
          </a:p>
        </p:txBody>
      </p:sp>
    </p:spTree>
    <p:extLst>
      <p:ext uri="{BB962C8B-B14F-4D97-AF65-F5344CB8AC3E}">
        <p14:creationId xmlns:p14="http://schemas.microsoft.com/office/powerpoint/2010/main" val="947007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41D29-F3FD-4E32-9294-B2035DAFE4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3EB8DAB-725C-4213-BAC6-9C29A875C3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84F1BA9-A0AB-4770-8BE1-5D98A316E3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374A60-B650-4AFD-870E-A36EB5B738E9}"/>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6" name="Footer Placeholder 5">
            <a:extLst>
              <a:ext uri="{FF2B5EF4-FFF2-40B4-BE49-F238E27FC236}">
                <a16:creationId xmlns:a16="http://schemas.microsoft.com/office/drawing/2014/main" id="{D230A3FA-3822-4A33-AEC4-E41D876D3D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857B2-36C4-4D03-988B-B4E790602990}"/>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569106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43A48-EF22-476D-A37C-8A14D99109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02F0D7D-2043-44BC-BDA5-3BCAB4487B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2A7ACEA-9CB6-47A9-9F8F-67C5F1A661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D68BFA-7803-42C0-AB02-4AB5D434F52B}"/>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6" name="Footer Placeholder 5">
            <a:extLst>
              <a:ext uri="{FF2B5EF4-FFF2-40B4-BE49-F238E27FC236}">
                <a16:creationId xmlns:a16="http://schemas.microsoft.com/office/drawing/2014/main" id="{A5D2D723-1B70-4D8F-9FE3-6837C7A4AAE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4305D3C-83DE-4084-93CB-F778C104B71D}"/>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408983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B2DE5-F618-47E6-A8B8-D8722CBB762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03850A-4A86-41B1-97E8-3A3F451BA5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1E55644-C9B5-4DA4-92BE-0C1B96E10EDE}"/>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5" name="Footer Placeholder 4">
            <a:extLst>
              <a:ext uri="{FF2B5EF4-FFF2-40B4-BE49-F238E27FC236}">
                <a16:creationId xmlns:a16="http://schemas.microsoft.com/office/drawing/2014/main" id="{5BE1306F-A256-4404-835F-17461B7D2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5793F95-2F54-4CED-96E0-D8FFD0824391}"/>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147688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2DC0AB-F0C2-4584-A84E-A112D045090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1BA6C92-7484-4A2F-AB14-49C144BB42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DDF805-FB09-4E91-8808-044144C45F42}"/>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5" name="Footer Placeholder 4">
            <a:extLst>
              <a:ext uri="{FF2B5EF4-FFF2-40B4-BE49-F238E27FC236}">
                <a16:creationId xmlns:a16="http://schemas.microsoft.com/office/drawing/2014/main" id="{C42E9D63-4EE9-4917-AF05-C638191683F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D48E98-D15B-4522-8412-B44A3F4DDDE7}"/>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50707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79455-0104-4D70-8313-60DAFD5B11D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FC07EB2-477D-44B1-8522-F43DCEFAE15A}"/>
              </a:ext>
            </a:extLst>
          </p:cNvPr>
          <p:cNvSpPr>
            <a:spLocks noGrp="1"/>
          </p:cNvSpPr>
          <p:nvPr>
            <p:ph idx="1"/>
          </p:nvPr>
        </p:nvSpPr>
        <p:spPr>
          <a:xfrm>
            <a:off x="1170774" y="1825625"/>
            <a:ext cx="1018302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03B693AC-D7A2-4870-9349-B0AB7E5E20EF}"/>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5" name="Footer Placeholder 4">
            <a:extLst>
              <a:ext uri="{FF2B5EF4-FFF2-40B4-BE49-F238E27FC236}">
                <a16:creationId xmlns:a16="http://schemas.microsoft.com/office/drawing/2014/main" id="{41D6C540-FB63-4884-982E-A72A2904E1C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3FD019-3C8F-41FF-881F-18493BCAF38C}"/>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4017288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flip="none" rotWithShape="1">
          <a:gsLst>
            <a:gs pos="30000">
              <a:srgbClr val="404375"/>
            </a:gs>
            <a:gs pos="0">
              <a:srgbClr val="425C84"/>
            </a:gs>
            <a:gs pos="61000">
              <a:schemeClr val="tx2"/>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3AB23-A373-47F4-A6A3-B70972CB33A6}"/>
              </a:ext>
            </a:extLst>
          </p:cNvPr>
          <p:cNvSpPr>
            <a:spLocks noGrp="1"/>
          </p:cNvSpPr>
          <p:nvPr>
            <p:ph type="title"/>
          </p:nvPr>
        </p:nvSpPr>
        <p:spPr>
          <a:xfrm>
            <a:off x="831850" y="1709738"/>
            <a:ext cx="10515600" cy="2852737"/>
          </a:xfrm>
        </p:spPr>
        <p:txBody>
          <a:bodyPr anchor="b"/>
          <a:lstStyle>
            <a:lvl1pPr>
              <a:defRPr sz="6000">
                <a:solidFill>
                  <a:schemeClr val="accent1"/>
                </a:solidFill>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FA11B2-B5D3-46FC-AB40-6597FDE44D8A}"/>
              </a:ext>
            </a:extLst>
          </p:cNvPr>
          <p:cNvSpPr>
            <a:spLocks noGrp="1"/>
          </p:cNvSpPr>
          <p:nvPr>
            <p:ph type="body" idx="1"/>
          </p:nvPr>
        </p:nvSpPr>
        <p:spPr>
          <a:xfrm>
            <a:off x="831850" y="4589463"/>
            <a:ext cx="10515600" cy="1500187"/>
          </a:xfrm>
        </p:spPr>
        <p:txBody>
          <a:bodyPr/>
          <a:lstStyle>
            <a:lvl1pPr marL="0" indent="0">
              <a:buNone/>
              <a:defRPr sz="2400">
                <a:solidFill>
                  <a:schemeClr val="accent5"/>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Title 1">
            <a:extLst>
              <a:ext uri="{FF2B5EF4-FFF2-40B4-BE49-F238E27FC236}">
                <a16:creationId xmlns:a16="http://schemas.microsoft.com/office/drawing/2014/main" id="{2DFD2D0A-5148-4125-802B-85597C994B82}"/>
              </a:ext>
            </a:extLst>
          </p:cNvPr>
          <p:cNvSpPr txBox="1">
            <a:spLocks/>
          </p:cNvSpPr>
          <p:nvPr userDrawn="1"/>
        </p:nvSpPr>
        <p:spPr>
          <a:xfrm>
            <a:off x="1524000" y="6443529"/>
            <a:ext cx="9144000" cy="28819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accent1"/>
                </a:solidFill>
                <a:latin typeface="Adlinnaka Bold" panose="00000300000000000000" pitchFamily="2" charset="0"/>
                <a:ea typeface="+mj-ea"/>
                <a:cs typeface="+mj-cs"/>
              </a:defRPr>
            </a:lvl1pPr>
          </a:lstStyle>
          <a:p>
            <a:r>
              <a:rPr lang="en-US" sz="1200" dirty="0">
                <a:solidFill>
                  <a:schemeClr val="accent5"/>
                </a:solidFill>
                <a:latin typeface="Arial Narrow" panose="020B0606020202030204" pitchFamily="34" charset="0"/>
              </a:rPr>
              <a:t>www.bobthecaveman.com</a:t>
            </a:r>
            <a:endParaRPr lang="en-GB" sz="1200" dirty="0">
              <a:solidFill>
                <a:schemeClr val="accent5"/>
              </a:solidFill>
              <a:latin typeface="Arial Narrow" panose="020B0606020202030204" pitchFamily="34" charset="0"/>
            </a:endParaRPr>
          </a:p>
        </p:txBody>
      </p:sp>
    </p:spTree>
    <p:extLst>
      <p:ext uri="{BB962C8B-B14F-4D97-AF65-F5344CB8AC3E}">
        <p14:creationId xmlns:p14="http://schemas.microsoft.com/office/powerpoint/2010/main" val="763610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1D12F-0C44-49B3-B382-B17F89A843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565D02-1429-4FEC-90D7-606599F547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5E086E9-BCBE-4E87-B2E1-CC29D669C4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359A07A-47BB-4C13-B30D-1A67B36491A9}"/>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6" name="Footer Placeholder 5">
            <a:extLst>
              <a:ext uri="{FF2B5EF4-FFF2-40B4-BE49-F238E27FC236}">
                <a16:creationId xmlns:a16="http://schemas.microsoft.com/office/drawing/2014/main" id="{4F7F610A-C0CD-491A-AF66-5E8B5A6C27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47CAAB-F612-4D55-8478-9FB388B59FB3}"/>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424514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01F3BBE-476F-4313-A69D-639BA9863E85}"/>
              </a:ext>
            </a:extLst>
          </p:cNvPr>
          <p:cNvSpPr>
            <a:spLocks noGrp="1"/>
          </p:cNvSpPr>
          <p:nvPr>
            <p:ph type="pic" sz="quarter" idx="13"/>
          </p:nvPr>
        </p:nvSpPr>
        <p:spPr>
          <a:xfrm>
            <a:off x="7010400" y="1"/>
            <a:ext cx="5181600" cy="6858000"/>
          </a:xfrm>
        </p:spPr>
        <p:txBody>
          <a:bodyPr/>
          <a:lstStyle/>
          <a:p>
            <a:endParaRPr lang="en-GB"/>
          </a:p>
        </p:txBody>
      </p:sp>
      <p:sp>
        <p:nvSpPr>
          <p:cNvPr id="2" name="Title 1">
            <a:extLst>
              <a:ext uri="{FF2B5EF4-FFF2-40B4-BE49-F238E27FC236}">
                <a16:creationId xmlns:a16="http://schemas.microsoft.com/office/drawing/2014/main" id="{4231D12F-0C44-49B3-B382-B17F89A843CE}"/>
              </a:ext>
            </a:extLst>
          </p:cNvPr>
          <p:cNvSpPr>
            <a:spLocks noGrp="1"/>
          </p:cNvSpPr>
          <p:nvPr>
            <p:ph type="title"/>
          </p:nvPr>
        </p:nvSpPr>
        <p:spPr>
          <a:xfrm>
            <a:off x="838200" y="365125"/>
            <a:ext cx="5881777" cy="1325563"/>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565D02-1429-4FEC-90D7-606599F547A4}"/>
              </a:ext>
            </a:extLst>
          </p:cNvPr>
          <p:cNvSpPr>
            <a:spLocks noGrp="1"/>
          </p:cNvSpPr>
          <p:nvPr>
            <p:ph sz="half" idx="1"/>
          </p:nvPr>
        </p:nvSpPr>
        <p:spPr>
          <a:xfrm>
            <a:off x="838200" y="1825625"/>
            <a:ext cx="588177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359A07A-47BB-4C13-B30D-1A67B36491A9}"/>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6" name="Footer Placeholder 5">
            <a:extLst>
              <a:ext uri="{FF2B5EF4-FFF2-40B4-BE49-F238E27FC236}">
                <a16:creationId xmlns:a16="http://schemas.microsoft.com/office/drawing/2014/main" id="{4F7F610A-C0CD-491A-AF66-5E8B5A6C27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47CAAB-F612-4D55-8478-9FB388B59FB3}"/>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623560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ft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01F3BBE-476F-4313-A69D-639BA9863E85}"/>
              </a:ext>
            </a:extLst>
          </p:cNvPr>
          <p:cNvSpPr>
            <a:spLocks noGrp="1"/>
          </p:cNvSpPr>
          <p:nvPr>
            <p:ph type="pic" sz="quarter" idx="13"/>
          </p:nvPr>
        </p:nvSpPr>
        <p:spPr>
          <a:xfrm>
            <a:off x="660002" y="1"/>
            <a:ext cx="5181600" cy="6858000"/>
          </a:xfrm>
        </p:spPr>
        <p:txBody>
          <a:bodyPr/>
          <a:lstStyle/>
          <a:p>
            <a:endParaRPr lang="en-GB"/>
          </a:p>
        </p:txBody>
      </p:sp>
      <p:sp>
        <p:nvSpPr>
          <p:cNvPr id="2" name="Title 1">
            <a:extLst>
              <a:ext uri="{FF2B5EF4-FFF2-40B4-BE49-F238E27FC236}">
                <a16:creationId xmlns:a16="http://schemas.microsoft.com/office/drawing/2014/main" id="{4231D12F-0C44-49B3-B382-B17F89A843CE}"/>
              </a:ext>
            </a:extLst>
          </p:cNvPr>
          <p:cNvSpPr>
            <a:spLocks noGrp="1"/>
          </p:cNvSpPr>
          <p:nvPr>
            <p:ph type="title"/>
          </p:nvPr>
        </p:nvSpPr>
        <p:spPr>
          <a:xfrm>
            <a:off x="6096000" y="365125"/>
            <a:ext cx="5881777" cy="1325563"/>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D565D02-1429-4FEC-90D7-606599F547A4}"/>
              </a:ext>
            </a:extLst>
          </p:cNvPr>
          <p:cNvSpPr>
            <a:spLocks noGrp="1"/>
          </p:cNvSpPr>
          <p:nvPr>
            <p:ph sz="half" idx="1"/>
          </p:nvPr>
        </p:nvSpPr>
        <p:spPr>
          <a:xfrm>
            <a:off x="6096000" y="1825625"/>
            <a:ext cx="588177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359A07A-47BB-4C13-B30D-1A67B36491A9}"/>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6" name="Footer Placeholder 5">
            <a:extLst>
              <a:ext uri="{FF2B5EF4-FFF2-40B4-BE49-F238E27FC236}">
                <a16:creationId xmlns:a16="http://schemas.microsoft.com/office/drawing/2014/main" id="{4F7F610A-C0CD-491A-AF66-5E8B5A6C27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A47CAAB-F612-4D55-8478-9FB388B59FB3}"/>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1536046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58EEE-E296-49E5-94B7-D48ED2C3ADE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D0FB3AE-9041-4562-922E-D6889A6BB0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F0DC9E-2D2A-4A21-99C1-647F417056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8FFFE42-8B9D-46E7-B7D5-8B5CB6213F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C007A2-D1E0-4442-9D51-30885ACF109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0F9E15C-A54F-4FA8-B2FF-5F0CAA751F80}"/>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8" name="Footer Placeholder 7">
            <a:extLst>
              <a:ext uri="{FF2B5EF4-FFF2-40B4-BE49-F238E27FC236}">
                <a16:creationId xmlns:a16="http://schemas.microsoft.com/office/drawing/2014/main" id="{BBB5292E-B397-47A1-B530-3A83C552CAF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F508CC4-D2EF-40BB-95F5-6F6923A31EA6}"/>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200813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36424-2CAA-478C-B0FF-E92605441D3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A2206B7-225E-4B61-B9AA-39217C532C1F}"/>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4" name="Footer Placeholder 3">
            <a:extLst>
              <a:ext uri="{FF2B5EF4-FFF2-40B4-BE49-F238E27FC236}">
                <a16:creationId xmlns:a16="http://schemas.microsoft.com/office/drawing/2014/main" id="{93461414-C812-41B6-AF7C-F37E59C110A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4D9C147-E1F9-4AEF-962A-D24F3D17B247}"/>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537247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B17003-C500-4A77-AACE-FCF0FC19F98D}"/>
              </a:ext>
            </a:extLst>
          </p:cNvPr>
          <p:cNvSpPr>
            <a:spLocks noGrp="1"/>
          </p:cNvSpPr>
          <p:nvPr>
            <p:ph type="dt" sz="half" idx="10"/>
          </p:nvPr>
        </p:nvSpPr>
        <p:spPr/>
        <p:txBody>
          <a:bodyPr/>
          <a:lstStyle/>
          <a:p>
            <a:fld id="{855E93CE-224E-42F9-8440-8746D420976F}" type="datetimeFigureOut">
              <a:rPr lang="en-GB" smtClean="0"/>
              <a:t>08/03/2022</a:t>
            </a:fld>
            <a:endParaRPr lang="en-GB"/>
          </a:p>
        </p:txBody>
      </p:sp>
      <p:sp>
        <p:nvSpPr>
          <p:cNvPr id="3" name="Footer Placeholder 2">
            <a:extLst>
              <a:ext uri="{FF2B5EF4-FFF2-40B4-BE49-F238E27FC236}">
                <a16:creationId xmlns:a16="http://schemas.microsoft.com/office/drawing/2014/main" id="{90A41E8E-9F19-4FC1-94CC-0C4C57096B0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3B13D2-87CF-440A-A57C-F6B2EE2BF78A}"/>
              </a:ext>
            </a:extLst>
          </p:cNvPr>
          <p:cNvSpPr>
            <a:spLocks noGrp="1"/>
          </p:cNvSpPr>
          <p:nvPr>
            <p:ph type="sldNum" sz="quarter" idx="12"/>
          </p:nvPr>
        </p:nvSpPr>
        <p:spPr/>
        <p:txBody>
          <a:bodyPr/>
          <a:lstStyle/>
          <a:p>
            <a:fld id="{22C7CD7B-ED54-4659-BE4C-E05C44396F9D}" type="slidenum">
              <a:rPr lang="en-GB" smtClean="0"/>
              <a:t>‹#›</a:t>
            </a:fld>
            <a:endParaRPr lang="en-GB"/>
          </a:p>
        </p:txBody>
      </p:sp>
    </p:spTree>
    <p:extLst>
      <p:ext uri="{BB962C8B-B14F-4D97-AF65-F5344CB8AC3E}">
        <p14:creationId xmlns:p14="http://schemas.microsoft.com/office/powerpoint/2010/main" val="3972805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alpha val="0"/>
              </a:schemeClr>
            </a:gs>
            <a:gs pos="100000">
              <a:schemeClr val="accent5">
                <a:alpha val="5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3F31D9-28BB-4339-8448-02F0016496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064C15E-0558-4CB6-B661-B0A19FAEAC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679613-54B1-4511-BA42-5582671825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Narrow" panose="020B0606020202030204" pitchFamily="34" charset="0"/>
              </a:defRPr>
            </a:lvl1pPr>
          </a:lstStyle>
          <a:p>
            <a:fld id="{855E93CE-224E-42F9-8440-8746D420976F}" type="datetimeFigureOut">
              <a:rPr lang="en-GB" smtClean="0"/>
              <a:pPr/>
              <a:t>08/03/2022</a:t>
            </a:fld>
            <a:endParaRPr lang="en-GB"/>
          </a:p>
        </p:txBody>
      </p:sp>
      <p:sp>
        <p:nvSpPr>
          <p:cNvPr id="5" name="Footer Placeholder 4">
            <a:extLst>
              <a:ext uri="{FF2B5EF4-FFF2-40B4-BE49-F238E27FC236}">
                <a16:creationId xmlns:a16="http://schemas.microsoft.com/office/drawing/2014/main" id="{946E15AD-4771-42DB-AC8C-06004B36EE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Narrow" panose="020B0606020202030204" pitchFamily="34" charset="0"/>
              </a:defRPr>
            </a:lvl1pPr>
          </a:lstStyle>
          <a:p>
            <a:endParaRPr lang="en-GB" dirty="0"/>
          </a:p>
        </p:txBody>
      </p:sp>
      <p:sp>
        <p:nvSpPr>
          <p:cNvPr id="6" name="Slide Number Placeholder 5">
            <a:extLst>
              <a:ext uri="{FF2B5EF4-FFF2-40B4-BE49-F238E27FC236}">
                <a16:creationId xmlns:a16="http://schemas.microsoft.com/office/drawing/2014/main" id="{20F34D12-4ACC-4293-8F58-7B1841081B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Narrow" panose="020B0606020202030204" pitchFamily="34" charset="0"/>
              </a:defRPr>
            </a:lvl1pPr>
          </a:lstStyle>
          <a:p>
            <a:fld id="{22C7CD7B-ED54-4659-BE4C-E05C44396F9D}" type="slidenum">
              <a:rPr lang="en-GB" smtClean="0"/>
              <a:pPr/>
              <a:t>‹#›</a:t>
            </a:fld>
            <a:endParaRPr lang="en-GB"/>
          </a:p>
        </p:txBody>
      </p:sp>
      <p:sp>
        <p:nvSpPr>
          <p:cNvPr id="7" name="Rectangle 6">
            <a:extLst>
              <a:ext uri="{FF2B5EF4-FFF2-40B4-BE49-F238E27FC236}">
                <a16:creationId xmlns:a16="http://schemas.microsoft.com/office/drawing/2014/main" id="{12FE8612-ED3E-48AD-B419-BB6563BDD5A5}"/>
              </a:ext>
            </a:extLst>
          </p:cNvPr>
          <p:cNvSpPr/>
          <p:nvPr userDrawn="1"/>
        </p:nvSpPr>
        <p:spPr>
          <a:xfrm>
            <a:off x="0" y="0"/>
            <a:ext cx="665018" cy="6858000"/>
          </a:xfrm>
          <a:prstGeom prst="rect">
            <a:avLst/>
          </a:prstGeom>
          <a:gradFill flip="none" rotWithShape="1">
            <a:gsLst>
              <a:gs pos="18000">
                <a:srgbClr val="404375"/>
              </a:gs>
              <a:gs pos="0">
                <a:srgbClr val="425C84"/>
              </a:gs>
              <a:gs pos="54000">
                <a:schemeClr val="tx2"/>
              </a:gs>
            </a:gsLst>
            <a:lin ang="13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ooter Placeholder 4">
            <a:extLst>
              <a:ext uri="{FF2B5EF4-FFF2-40B4-BE49-F238E27FC236}">
                <a16:creationId xmlns:a16="http://schemas.microsoft.com/office/drawing/2014/main" id="{3D3CC930-8D41-456B-9CA2-0762B091E4BB}"/>
              </a:ext>
            </a:extLst>
          </p:cNvPr>
          <p:cNvSpPr txBox="1">
            <a:spLocks/>
          </p:cNvSpPr>
          <p:nvPr userDrawn="1"/>
        </p:nvSpPr>
        <p:spPr>
          <a:xfrm rot="16200000">
            <a:off x="-1724890" y="3246438"/>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Arial Narrow" panose="020B060602020203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solidFill>
                  <a:schemeClr val="bg1"/>
                </a:solidFill>
              </a:rPr>
              <a:t>www.bobthecaveman.com</a:t>
            </a:r>
          </a:p>
        </p:txBody>
      </p:sp>
    </p:spTree>
    <p:extLst>
      <p:ext uri="{BB962C8B-B14F-4D97-AF65-F5344CB8AC3E}">
        <p14:creationId xmlns:p14="http://schemas.microsoft.com/office/powerpoint/2010/main" val="2470490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2"/>
          </a:solidFill>
          <a:latin typeface="Adlinnaka Bold" panose="00000300000000000000" pitchFamily="2" charset="0"/>
          <a:ea typeface="+mj-ea"/>
          <a:cs typeface="+mj-cs"/>
        </a:defRPr>
      </a:lvl1pPr>
    </p:titleStyle>
    <p:bodyStyle>
      <a:lvl1pPr marL="228600" indent="-228600" algn="l" defTabSz="914400" rtl="0" eaLnBrk="1" latinLnBrk="0" hangingPunct="1">
        <a:lnSpc>
          <a:spcPct val="114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4000"/>
        </a:lnSpc>
        <a:spcBef>
          <a:spcPts val="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4000"/>
        </a:lnSpc>
        <a:spcBef>
          <a:spcPts val="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4000"/>
        </a:lnSpc>
        <a:spcBef>
          <a:spcPts val="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4000"/>
        </a:lnSpc>
        <a:spcBef>
          <a:spcPts val="0"/>
        </a:spcBef>
        <a:spcAft>
          <a:spcPts val="6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iQhIMhOzIuQ" TargetMode="External"/><Relationship Id="rId2" Type="http://schemas.openxmlformats.org/officeDocument/2006/relationships/hyperlink" Target="https://www.bobthecaveman.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1.png"/><Relationship Id="rId7"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32.svg"/><Relationship Id="rId4" Type="http://schemas.openxmlformats.org/officeDocument/2006/relationships/image" Target="../media/image22.png"/><Relationship Id="rId9"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CF9B49-17FB-4FBC-93E6-345416DB2583}"/>
              </a:ext>
            </a:extLst>
          </p:cNvPr>
          <p:cNvSpPr>
            <a:spLocks noGrp="1"/>
          </p:cNvSpPr>
          <p:nvPr>
            <p:ph type="ctrTitle"/>
          </p:nvPr>
        </p:nvSpPr>
        <p:spPr/>
        <p:txBody>
          <a:bodyPr/>
          <a:lstStyle/>
          <a:p>
            <a:r>
              <a:rPr lang="en-GB" dirty="0"/>
              <a:t>Bob the Caveman</a:t>
            </a:r>
          </a:p>
        </p:txBody>
      </p:sp>
      <p:sp>
        <p:nvSpPr>
          <p:cNvPr id="5" name="Subtitle 4">
            <a:extLst>
              <a:ext uri="{FF2B5EF4-FFF2-40B4-BE49-F238E27FC236}">
                <a16:creationId xmlns:a16="http://schemas.microsoft.com/office/drawing/2014/main" id="{A731C2AF-1E05-4AE4-A590-FD5BE4E803C7}"/>
              </a:ext>
            </a:extLst>
          </p:cNvPr>
          <p:cNvSpPr>
            <a:spLocks noGrp="1"/>
          </p:cNvSpPr>
          <p:nvPr>
            <p:ph type="subTitle" idx="1"/>
          </p:nvPr>
        </p:nvSpPr>
        <p:spPr/>
        <p:txBody>
          <a:bodyPr/>
          <a:lstStyle/>
          <a:p>
            <a:r>
              <a:rPr lang="en-GB" dirty="0"/>
              <a:t>Toolkit</a:t>
            </a:r>
          </a:p>
        </p:txBody>
      </p:sp>
    </p:spTree>
    <p:extLst>
      <p:ext uri="{BB962C8B-B14F-4D97-AF65-F5344CB8AC3E}">
        <p14:creationId xmlns:p14="http://schemas.microsoft.com/office/powerpoint/2010/main" val="1925123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60745" y="3013499"/>
            <a:ext cx="3470822" cy="830997"/>
          </a:xfrm>
          <a:prstGeom prst="rect">
            <a:avLst/>
          </a:prstGeom>
          <a:noFill/>
        </p:spPr>
        <p:txBody>
          <a:bodyPr wrap="none" rtlCol="0">
            <a:spAutoFit/>
          </a:bodyPr>
          <a:lstStyle/>
          <a:p>
            <a:r>
              <a:rPr lang="en-US" sz="4800" b="1" dirty="0">
                <a:solidFill>
                  <a:schemeClr val="accent1"/>
                </a:solidFill>
                <a:latin typeface="Arial" panose="020B0604020202020204" pitchFamily="34" charset="0"/>
                <a:cs typeface="Arial" panose="020B0604020202020204" pitchFamily="34" charset="0"/>
              </a:rPr>
              <a:t>What now?</a:t>
            </a:r>
            <a:endParaRPr lang="nl-NL" sz="4800" b="1" dirty="0">
              <a:solidFill>
                <a:schemeClr val="accent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005" y="778474"/>
            <a:ext cx="3321327" cy="5301049"/>
          </a:xfrm>
          <a:prstGeom prst="rect">
            <a:avLst/>
          </a:prstGeom>
        </p:spPr>
      </p:pic>
    </p:spTree>
    <p:extLst>
      <p:ext uri="{BB962C8B-B14F-4D97-AF65-F5344CB8AC3E}">
        <p14:creationId xmlns:p14="http://schemas.microsoft.com/office/powerpoint/2010/main" val="3235737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3131" y="-542612"/>
            <a:ext cx="9660297" cy="6858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6903" y="-542612"/>
            <a:ext cx="9660297" cy="6858000"/>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611" y="-2420656"/>
            <a:ext cx="12876869" cy="9141496"/>
          </a:xfrm>
          <a:prstGeom prst="rect">
            <a:avLst/>
          </a:prstGeom>
        </p:spPr>
      </p:pic>
      <p:sp>
        <p:nvSpPr>
          <p:cNvPr id="5" name="TextBox 4"/>
          <p:cNvSpPr txBox="1"/>
          <p:nvPr/>
        </p:nvSpPr>
        <p:spPr>
          <a:xfrm rot="19643918">
            <a:off x="391627" y="3876858"/>
            <a:ext cx="3236784" cy="646331"/>
          </a:xfrm>
          <a:prstGeom prst="rect">
            <a:avLst/>
          </a:prstGeom>
          <a:noFill/>
        </p:spPr>
        <p:txBody>
          <a:bodyPr wrap="none" rtlCol="0">
            <a:spAutoFit/>
          </a:bodyPr>
          <a:lstStyle/>
          <a:p>
            <a:r>
              <a:rPr lang="en-US" sz="3600" b="1" dirty="0">
                <a:solidFill>
                  <a:schemeClr val="bg1"/>
                </a:solidFill>
                <a:latin typeface="Arial" panose="020B0604020202020204" pitchFamily="34" charset="0"/>
                <a:cs typeface="Arial" panose="020B0604020202020204" pitchFamily="34" charset="0"/>
              </a:rPr>
              <a:t>ASSUMPTION</a:t>
            </a:r>
            <a:endParaRPr lang="nl-NL" sz="3600" b="1"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rot="19643918">
            <a:off x="4064467" y="3876858"/>
            <a:ext cx="3236784" cy="646331"/>
          </a:xfrm>
          <a:prstGeom prst="rect">
            <a:avLst/>
          </a:prstGeom>
          <a:noFill/>
        </p:spPr>
        <p:txBody>
          <a:bodyPr wrap="none" rtlCol="0">
            <a:spAutoFit/>
          </a:bodyPr>
          <a:lstStyle/>
          <a:p>
            <a:r>
              <a:rPr lang="en-US" sz="3600" b="1" dirty="0">
                <a:solidFill>
                  <a:schemeClr val="bg1"/>
                </a:solidFill>
                <a:latin typeface="Arial" panose="020B0604020202020204" pitchFamily="34" charset="0"/>
                <a:cs typeface="Arial" panose="020B0604020202020204" pitchFamily="34" charset="0"/>
              </a:rPr>
              <a:t>ASSUMPTION</a:t>
            </a:r>
            <a:endParaRPr lang="nl-NL" sz="3600" b="1"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rot="19643918">
            <a:off x="8016143" y="3876858"/>
            <a:ext cx="3236784" cy="646331"/>
          </a:xfrm>
          <a:prstGeom prst="rect">
            <a:avLst/>
          </a:prstGeom>
          <a:noFill/>
        </p:spPr>
        <p:txBody>
          <a:bodyPr wrap="none" rtlCol="0">
            <a:spAutoFit/>
          </a:bodyPr>
          <a:lstStyle/>
          <a:p>
            <a:r>
              <a:rPr lang="en-US" sz="3600" b="1" dirty="0">
                <a:solidFill>
                  <a:schemeClr val="bg1"/>
                </a:solidFill>
                <a:latin typeface="Arial" panose="020B0604020202020204" pitchFamily="34" charset="0"/>
                <a:cs typeface="Arial" panose="020B0604020202020204" pitchFamily="34" charset="0"/>
              </a:rPr>
              <a:t>ASSUMPTION</a:t>
            </a:r>
            <a:endParaRPr lang="nl-NL"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96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722" y="3075062"/>
            <a:ext cx="7380768" cy="707886"/>
          </a:xfrm>
          <a:prstGeom prst="rect">
            <a:avLst/>
          </a:prstGeom>
          <a:noFill/>
        </p:spPr>
        <p:txBody>
          <a:bodyPr wrap="square" rtlCol="0" anchor="ctr">
            <a:spAutoFit/>
          </a:bodyPr>
          <a:lstStyle/>
          <a:p>
            <a:r>
              <a:rPr lang="en-US" sz="4000" b="1" dirty="0">
                <a:solidFill>
                  <a:prstClr val="white"/>
                </a:solidFill>
                <a:latin typeface="Arial" panose="020B0604020202020204" pitchFamily="34" charset="0"/>
                <a:cs typeface="Arial" panose="020B0604020202020204" pitchFamily="34" charset="0"/>
              </a:rPr>
              <a:t>WHAT IS </a:t>
            </a:r>
            <a:r>
              <a:rPr lang="en-US" sz="4000" b="1" dirty="0">
                <a:solidFill>
                  <a:schemeClr val="bg1"/>
                </a:solidFill>
                <a:latin typeface="Arial" panose="020B0604020202020204" pitchFamily="34" charset="0"/>
                <a:cs typeface="Arial" panose="020B0604020202020204" pitchFamily="34" charset="0"/>
              </a:rPr>
              <a:t>VALIDATION</a:t>
            </a:r>
            <a:r>
              <a:rPr lang="en-US" sz="4000" b="1" dirty="0">
                <a:solidFill>
                  <a:prstClr val="white"/>
                </a:solidFill>
                <a:latin typeface="Arial" panose="020B0604020202020204" pitchFamily="34" charset="0"/>
                <a:cs typeface="Arial" panose="020B0604020202020204" pitchFamily="34" charset="0"/>
              </a:rPr>
              <a:t>?</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3536" y="1048914"/>
            <a:ext cx="4795974" cy="4730363"/>
          </a:xfrm>
          <a:prstGeom prst="rect">
            <a:avLst/>
          </a:prstGeom>
        </p:spPr>
      </p:pic>
    </p:spTree>
    <p:extLst>
      <p:ext uri="{BB962C8B-B14F-4D97-AF65-F5344CB8AC3E}">
        <p14:creationId xmlns:p14="http://schemas.microsoft.com/office/powerpoint/2010/main" val="3915195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9446" y="2232199"/>
            <a:ext cx="7031906" cy="707886"/>
          </a:xfrm>
          <a:prstGeom prst="rect">
            <a:avLst/>
          </a:prstGeom>
          <a:noFill/>
        </p:spPr>
        <p:txBody>
          <a:bodyPr wrap="square" rtlCol="0" anchor="ctr">
            <a:spAutoFit/>
          </a:bodyPr>
          <a:lstStyle/>
          <a:p>
            <a:pPr>
              <a:defRPr/>
            </a:pPr>
            <a:r>
              <a:rPr lang="en-US" sz="4000" b="1" spc="-150" dirty="0">
                <a:solidFill>
                  <a:prstClr val="white"/>
                </a:solidFill>
                <a:latin typeface="Arial" panose="020B0604020202020204" pitchFamily="34" charset="0"/>
                <a:ea typeface="Gotham Medium" charset="0"/>
                <a:cs typeface="Arial" panose="020B0604020202020204" pitchFamily="34" charset="0"/>
              </a:rPr>
              <a:t>LET’S DO SOME </a:t>
            </a:r>
            <a:r>
              <a:rPr lang="en-US" sz="4000" b="1" spc="-150" dirty="0">
                <a:solidFill>
                  <a:schemeClr val="accent1"/>
                </a:solidFill>
                <a:latin typeface="Arial" panose="020B0604020202020204" pitchFamily="34" charset="0"/>
                <a:ea typeface="Gotham Medium" charset="0"/>
                <a:cs typeface="Arial" panose="020B0604020202020204" pitchFamily="34" charset="0"/>
              </a:rPr>
              <a:t>INTERVIEWS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290" y="2705723"/>
            <a:ext cx="3541783" cy="386182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0281" y="3278640"/>
            <a:ext cx="3523778" cy="4279625"/>
          </a:xfrm>
          <a:prstGeom prst="rect">
            <a:avLst/>
          </a:prstGeom>
        </p:spPr>
      </p:pic>
    </p:spTree>
    <p:extLst>
      <p:ext uri="{BB962C8B-B14F-4D97-AF65-F5344CB8AC3E}">
        <p14:creationId xmlns:p14="http://schemas.microsoft.com/office/powerpoint/2010/main" val="1286803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30"/>
          <p:cNvPicPr preferRelativeResize="0"/>
          <p:nvPr/>
        </p:nvPicPr>
        <p:blipFill>
          <a:blip r:embed="rId3">
            <a:alphaModFix/>
          </a:blip>
          <a:stretch>
            <a:fillRect/>
          </a:stretch>
        </p:blipFill>
        <p:spPr>
          <a:xfrm>
            <a:off x="2956410" y="2927435"/>
            <a:ext cx="1693809" cy="2717292"/>
          </a:xfrm>
          <a:prstGeom prst="rect">
            <a:avLst/>
          </a:prstGeom>
          <a:noFill/>
          <a:ln>
            <a:noFill/>
          </a:ln>
        </p:spPr>
      </p:pic>
      <p:pic>
        <p:nvPicPr>
          <p:cNvPr id="174" name="Google Shape;174;p30"/>
          <p:cNvPicPr preferRelativeResize="0"/>
          <p:nvPr/>
        </p:nvPicPr>
        <p:blipFill>
          <a:blip r:embed="rId4">
            <a:alphaModFix/>
          </a:blip>
          <a:stretch>
            <a:fillRect/>
          </a:stretch>
        </p:blipFill>
        <p:spPr>
          <a:xfrm>
            <a:off x="9324397" y="788985"/>
            <a:ext cx="2223204" cy="2424079"/>
          </a:xfrm>
          <a:prstGeom prst="rect">
            <a:avLst/>
          </a:prstGeom>
          <a:noFill/>
          <a:ln>
            <a:noFill/>
          </a:ln>
        </p:spPr>
      </p:pic>
      <p:pic>
        <p:nvPicPr>
          <p:cNvPr id="175" name="Google Shape;175;p30"/>
          <p:cNvPicPr preferRelativeResize="0"/>
          <p:nvPr/>
        </p:nvPicPr>
        <p:blipFill>
          <a:blip r:embed="rId5">
            <a:alphaModFix/>
          </a:blip>
          <a:stretch>
            <a:fillRect/>
          </a:stretch>
        </p:blipFill>
        <p:spPr>
          <a:xfrm>
            <a:off x="4925590" y="869665"/>
            <a:ext cx="2633765" cy="2262739"/>
          </a:xfrm>
          <a:prstGeom prst="rect">
            <a:avLst/>
          </a:prstGeom>
          <a:noFill/>
          <a:ln>
            <a:noFill/>
          </a:ln>
        </p:spPr>
      </p:pic>
      <p:sp>
        <p:nvSpPr>
          <p:cNvPr id="176" name="Google Shape;176;p30"/>
          <p:cNvSpPr txBox="1"/>
          <p:nvPr/>
        </p:nvSpPr>
        <p:spPr>
          <a:xfrm>
            <a:off x="480933" y="3213067"/>
            <a:ext cx="2550800" cy="883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3200" b="1" kern="0" dirty="0">
                <a:solidFill>
                  <a:srgbClr val="F2F2F2"/>
                </a:solidFill>
                <a:latin typeface="Arial" panose="020B0604020202020204" pitchFamily="34" charset="0"/>
                <a:ea typeface="Calibri"/>
                <a:cs typeface="Arial" panose="020B0604020202020204" pitchFamily="34" charset="0"/>
                <a:sym typeface="Calibri"/>
              </a:rPr>
              <a:t>Ali</a:t>
            </a:r>
            <a:endParaRPr sz="3200" b="1" kern="0" dirty="0">
              <a:solidFill>
                <a:srgbClr val="F2F2F2"/>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2400" i="1" kern="0" dirty="0">
                <a:solidFill>
                  <a:schemeClr val="bg1"/>
                </a:solidFill>
                <a:latin typeface="Arial" panose="020B0604020202020204" pitchFamily="34" charset="0"/>
                <a:ea typeface="Calibri"/>
                <a:cs typeface="Arial" panose="020B0604020202020204" pitchFamily="34" charset="0"/>
                <a:sym typeface="Calibri"/>
              </a:rPr>
              <a:t>Gatherer</a:t>
            </a:r>
            <a:endParaRPr sz="2400" i="1" kern="0" dirty="0">
              <a:solidFill>
                <a:schemeClr val="bg1"/>
              </a:solidFill>
              <a:latin typeface="Arial" panose="020B0604020202020204" pitchFamily="34" charset="0"/>
              <a:ea typeface="Calibri"/>
              <a:cs typeface="Arial" panose="020B0604020202020204" pitchFamily="34" charset="0"/>
              <a:sym typeface="Calibri"/>
            </a:endParaRPr>
          </a:p>
        </p:txBody>
      </p:sp>
      <p:sp>
        <p:nvSpPr>
          <p:cNvPr id="177" name="Google Shape;177;p30"/>
          <p:cNvSpPr txBox="1"/>
          <p:nvPr/>
        </p:nvSpPr>
        <p:spPr>
          <a:xfrm>
            <a:off x="4632651" y="3213067"/>
            <a:ext cx="2550800" cy="883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3200" b="1" kern="0" dirty="0">
                <a:solidFill>
                  <a:srgbClr val="F2F2F2"/>
                </a:solidFill>
                <a:latin typeface="Arial" panose="020B0604020202020204" pitchFamily="34" charset="0"/>
                <a:ea typeface="Calibri"/>
                <a:cs typeface="Arial" panose="020B0604020202020204" pitchFamily="34" charset="0"/>
                <a:sym typeface="Calibri"/>
              </a:rPr>
              <a:t>Zeya</a:t>
            </a:r>
            <a:endParaRPr sz="3200" b="1" kern="0" dirty="0">
              <a:solidFill>
                <a:srgbClr val="F2F2F2"/>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2400" i="1" kern="0" dirty="0" err="1">
                <a:solidFill>
                  <a:schemeClr val="bg1"/>
                </a:solidFill>
                <a:latin typeface="Arial" panose="020B0604020202020204" pitchFamily="34" charset="0"/>
                <a:ea typeface="Calibri"/>
                <a:cs typeface="Arial" panose="020B0604020202020204" pitchFamily="34" charset="0"/>
                <a:sym typeface="Calibri"/>
              </a:rPr>
              <a:t>Chieftess</a:t>
            </a:r>
            <a:endParaRPr sz="2400" i="1" kern="0" dirty="0">
              <a:solidFill>
                <a:schemeClr val="bg1"/>
              </a:solidFill>
              <a:latin typeface="Arial" panose="020B0604020202020204" pitchFamily="34" charset="0"/>
              <a:ea typeface="Calibri"/>
              <a:cs typeface="Arial" panose="020B0604020202020204" pitchFamily="34" charset="0"/>
              <a:sym typeface="Calibri"/>
            </a:endParaRPr>
          </a:p>
        </p:txBody>
      </p:sp>
      <p:sp>
        <p:nvSpPr>
          <p:cNvPr id="178" name="Google Shape;178;p30"/>
          <p:cNvSpPr txBox="1"/>
          <p:nvPr/>
        </p:nvSpPr>
        <p:spPr>
          <a:xfrm>
            <a:off x="8996800" y="3213067"/>
            <a:ext cx="2550800" cy="883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3200" b="1" kern="0" dirty="0">
                <a:solidFill>
                  <a:srgbClr val="F2F2F2"/>
                </a:solidFill>
                <a:latin typeface="Arial" panose="020B0604020202020204" pitchFamily="34" charset="0"/>
                <a:ea typeface="Calibri"/>
                <a:cs typeface="Arial" panose="020B0604020202020204" pitchFamily="34" charset="0"/>
                <a:sym typeface="Calibri"/>
              </a:rPr>
              <a:t>Mohamed</a:t>
            </a:r>
            <a:endParaRPr sz="3200" b="1" kern="0" dirty="0">
              <a:solidFill>
                <a:srgbClr val="F2F2F2"/>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2400" i="1" kern="0" dirty="0">
                <a:solidFill>
                  <a:schemeClr val="bg1"/>
                </a:solidFill>
                <a:latin typeface="Arial" panose="020B0604020202020204" pitchFamily="34" charset="0"/>
                <a:ea typeface="Calibri"/>
                <a:cs typeface="Arial" panose="020B0604020202020204" pitchFamily="34" charset="0"/>
                <a:sym typeface="Calibri"/>
              </a:rPr>
              <a:t>Grandpa</a:t>
            </a:r>
            <a:endParaRPr sz="2400" i="1" kern="0" dirty="0">
              <a:solidFill>
                <a:schemeClr val="bg1"/>
              </a:solidFill>
              <a:latin typeface="Arial" panose="020B0604020202020204" pitchFamily="34" charset="0"/>
              <a:ea typeface="Calibri"/>
              <a:cs typeface="Arial" panose="020B0604020202020204" pitchFamily="34" charset="0"/>
              <a:sym typeface="Calibri"/>
            </a:endParaRPr>
          </a:p>
        </p:txBody>
      </p:sp>
      <p:sp>
        <p:nvSpPr>
          <p:cNvPr id="179" name="Google Shape;179;p30"/>
          <p:cNvSpPr txBox="1"/>
          <p:nvPr/>
        </p:nvSpPr>
        <p:spPr>
          <a:xfrm>
            <a:off x="6654667" y="5644733"/>
            <a:ext cx="2550800" cy="883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3200" b="1" kern="0" dirty="0">
                <a:solidFill>
                  <a:srgbClr val="F2F2F2"/>
                </a:solidFill>
                <a:latin typeface="Arial" panose="020B0604020202020204" pitchFamily="34" charset="0"/>
                <a:ea typeface="Calibri"/>
                <a:cs typeface="Arial" panose="020B0604020202020204" pitchFamily="34" charset="0"/>
                <a:sym typeface="Calibri"/>
              </a:rPr>
              <a:t>Sam</a:t>
            </a:r>
            <a:endParaRPr sz="3200" b="1" kern="0" dirty="0">
              <a:solidFill>
                <a:srgbClr val="F2F2F2"/>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2400" i="1" kern="0" dirty="0">
                <a:solidFill>
                  <a:schemeClr val="bg1"/>
                </a:solidFill>
                <a:latin typeface="Arial" panose="020B0604020202020204" pitchFamily="34" charset="0"/>
                <a:ea typeface="Calibri"/>
                <a:cs typeface="Arial" panose="020B0604020202020204" pitchFamily="34" charset="0"/>
                <a:sym typeface="Calibri"/>
              </a:rPr>
              <a:t>Hunter</a:t>
            </a:r>
            <a:endParaRPr sz="2400" i="1" kern="0" dirty="0">
              <a:solidFill>
                <a:schemeClr val="bg1"/>
              </a:solidFill>
              <a:latin typeface="Arial" panose="020B0604020202020204" pitchFamily="34" charset="0"/>
              <a:ea typeface="Calibri"/>
              <a:cs typeface="Arial" panose="020B0604020202020204" pitchFamily="34" charset="0"/>
              <a:sym typeface="Calibri"/>
            </a:endParaRPr>
          </a:p>
        </p:txBody>
      </p:sp>
      <p:sp>
        <p:nvSpPr>
          <p:cNvPr id="180" name="Google Shape;180;p30"/>
          <p:cNvSpPr txBox="1"/>
          <p:nvPr/>
        </p:nvSpPr>
        <p:spPr>
          <a:xfrm>
            <a:off x="2718467" y="5644733"/>
            <a:ext cx="2550800" cy="883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3200" b="1" kern="0" dirty="0">
                <a:solidFill>
                  <a:srgbClr val="F2F2F2"/>
                </a:solidFill>
                <a:latin typeface="Arial" panose="020B0604020202020204" pitchFamily="34" charset="0"/>
                <a:ea typeface="Calibri"/>
                <a:cs typeface="Arial" panose="020B0604020202020204" pitchFamily="34" charset="0"/>
                <a:sym typeface="Calibri"/>
              </a:rPr>
              <a:t>Gavin</a:t>
            </a:r>
            <a:endParaRPr sz="3200" b="1" kern="0" dirty="0">
              <a:solidFill>
                <a:srgbClr val="F2F2F2"/>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2400" i="1" kern="0" dirty="0">
                <a:solidFill>
                  <a:schemeClr val="bg1"/>
                </a:solidFill>
                <a:latin typeface="Arial" panose="020B0604020202020204" pitchFamily="34" charset="0"/>
                <a:ea typeface="Calibri"/>
                <a:cs typeface="Arial" panose="020B0604020202020204" pitchFamily="34" charset="0"/>
                <a:sym typeface="Calibri"/>
              </a:rPr>
              <a:t>Student</a:t>
            </a:r>
            <a:endParaRPr sz="2400" i="1" kern="0" dirty="0">
              <a:solidFill>
                <a:schemeClr val="bg1"/>
              </a:solidFill>
              <a:latin typeface="Arial" panose="020B0604020202020204" pitchFamily="34" charset="0"/>
              <a:ea typeface="Calibri"/>
              <a:cs typeface="Arial" panose="020B0604020202020204" pitchFamily="34" charset="0"/>
              <a:sym typeface="Calibri"/>
            </a:endParaRPr>
          </a:p>
        </p:txBody>
      </p:sp>
      <p:pic>
        <p:nvPicPr>
          <p:cNvPr id="181" name="Google Shape;181;p30"/>
          <p:cNvPicPr preferRelativeResize="0"/>
          <p:nvPr/>
        </p:nvPicPr>
        <p:blipFill>
          <a:blip r:embed="rId6">
            <a:alphaModFix/>
          </a:blip>
          <a:stretch>
            <a:fillRect/>
          </a:stretch>
        </p:blipFill>
        <p:spPr>
          <a:xfrm>
            <a:off x="6690618" y="2884946"/>
            <a:ext cx="2633769" cy="2759804"/>
          </a:xfrm>
          <a:prstGeom prst="rect">
            <a:avLst/>
          </a:prstGeom>
          <a:noFill/>
          <a:ln>
            <a:noFill/>
          </a:ln>
        </p:spPr>
      </p:pic>
      <p:pic>
        <p:nvPicPr>
          <p:cNvPr id="182" name="Google Shape;182;p30"/>
          <p:cNvPicPr preferRelativeResize="0"/>
          <p:nvPr/>
        </p:nvPicPr>
        <p:blipFill>
          <a:blip r:embed="rId7">
            <a:alphaModFix/>
          </a:blip>
          <a:stretch>
            <a:fillRect/>
          </a:stretch>
        </p:blipFill>
        <p:spPr>
          <a:xfrm>
            <a:off x="418533" y="915967"/>
            <a:ext cx="2260907" cy="2262732"/>
          </a:xfrm>
          <a:prstGeom prst="rect">
            <a:avLst/>
          </a:prstGeom>
          <a:noFill/>
          <a:ln>
            <a:noFill/>
          </a:ln>
        </p:spPr>
      </p:pic>
    </p:spTree>
    <p:extLst>
      <p:ext uri="{BB962C8B-B14F-4D97-AF65-F5344CB8AC3E}">
        <p14:creationId xmlns:p14="http://schemas.microsoft.com/office/powerpoint/2010/main" val="3129365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722" y="3075062"/>
            <a:ext cx="7380768" cy="707886"/>
          </a:xfrm>
          <a:prstGeom prst="rect">
            <a:avLst/>
          </a:prstGeom>
          <a:noFill/>
        </p:spPr>
        <p:txBody>
          <a:bodyPr wrap="square" rtlCol="0" anchor="ctr">
            <a:spAutoFit/>
          </a:bodyPr>
          <a:lstStyle/>
          <a:p>
            <a:r>
              <a:rPr lang="en-US" sz="4000" b="1" dirty="0">
                <a:solidFill>
                  <a:schemeClr val="accent1"/>
                </a:solidFill>
                <a:latin typeface="Arial" panose="020B0604020202020204" pitchFamily="34" charset="0"/>
                <a:cs typeface="Arial" panose="020B0604020202020204" pitchFamily="34" charset="0"/>
              </a:rPr>
              <a:t>SHARING</a:t>
            </a:r>
            <a:r>
              <a:rPr lang="en-US" sz="4000" b="1" dirty="0">
                <a:solidFill>
                  <a:prstClr val="white"/>
                </a:solidFill>
                <a:latin typeface="Arial" panose="020B0604020202020204" pitchFamily="34" charset="0"/>
                <a:cs typeface="Arial" panose="020B0604020202020204" pitchFamily="34" charset="0"/>
              </a:rPr>
              <a:t> IS CARING</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3536" y="1048914"/>
            <a:ext cx="4795974" cy="4730363"/>
          </a:xfrm>
          <a:prstGeom prst="rect">
            <a:avLst/>
          </a:prstGeom>
        </p:spPr>
      </p:pic>
    </p:spTree>
    <p:extLst>
      <p:ext uri="{BB962C8B-B14F-4D97-AF65-F5344CB8AC3E}">
        <p14:creationId xmlns:p14="http://schemas.microsoft.com/office/powerpoint/2010/main" val="254149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722" y="3075062"/>
            <a:ext cx="7380768" cy="707886"/>
          </a:xfrm>
          <a:prstGeom prst="rect">
            <a:avLst/>
          </a:prstGeom>
          <a:noFill/>
        </p:spPr>
        <p:txBody>
          <a:bodyPr wrap="square" rtlCol="0" anchor="ctr">
            <a:spAutoFit/>
          </a:bodyPr>
          <a:lstStyle/>
          <a:p>
            <a:r>
              <a:rPr lang="en-US" sz="4000" b="1" dirty="0">
                <a:solidFill>
                  <a:schemeClr val="bg2"/>
                </a:solidFill>
                <a:latin typeface="Arial" panose="020B0604020202020204" pitchFamily="34" charset="0"/>
                <a:cs typeface="Arial" panose="020B0604020202020204" pitchFamily="34" charset="0"/>
              </a:rPr>
              <a:t>WHAT DID WE </a:t>
            </a:r>
            <a:r>
              <a:rPr lang="en-US" sz="4000" b="1" dirty="0">
                <a:solidFill>
                  <a:schemeClr val="accent1"/>
                </a:solidFill>
                <a:latin typeface="Arial" panose="020B0604020202020204" pitchFamily="34" charset="0"/>
                <a:cs typeface="Arial" panose="020B0604020202020204" pitchFamily="34" charset="0"/>
              </a:rPr>
              <a:t>LEARN?</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53255" y="564297"/>
            <a:ext cx="3589716" cy="5729416"/>
          </a:xfrm>
          <a:prstGeom prst="rect">
            <a:avLst/>
          </a:prstGeom>
        </p:spPr>
      </p:pic>
    </p:spTree>
    <p:extLst>
      <p:ext uri="{BB962C8B-B14F-4D97-AF65-F5344CB8AC3E}">
        <p14:creationId xmlns:p14="http://schemas.microsoft.com/office/powerpoint/2010/main" val="2297049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8103" y="1690062"/>
            <a:ext cx="8995794" cy="3477875"/>
          </a:xfrm>
          <a:prstGeom prst="rect">
            <a:avLst/>
          </a:prstGeom>
          <a:noFill/>
        </p:spPr>
        <p:txBody>
          <a:bodyPr wrap="square" rtlCol="0" anchor="ctr">
            <a:spAutoFit/>
          </a:bodyPr>
          <a:lstStyle/>
          <a:p>
            <a:pPr algn="ctr">
              <a:spcAft>
                <a:spcPts val="3600"/>
              </a:spcAft>
            </a:pPr>
            <a:r>
              <a:rPr lang="en-US" sz="4000" b="1" dirty="0">
                <a:solidFill>
                  <a:schemeClr val="bg2"/>
                </a:solidFill>
                <a:latin typeface="Arial" panose="020B0604020202020204" pitchFamily="34" charset="0"/>
                <a:cs typeface="Arial" panose="020B0604020202020204" pitchFamily="34" charset="0"/>
              </a:rPr>
              <a:t>Ask for </a:t>
            </a:r>
            <a:r>
              <a:rPr lang="en-US" sz="4000" b="1" dirty="0">
                <a:solidFill>
                  <a:schemeClr val="bg1"/>
                </a:solidFill>
                <a:latin typeface="Arial" panose="020B0604020202020204" pitchFamily="34" charset="0"/>
                <a:cs typeface="Arial" panose="020B0604020202020204" pitchFamily="34" charset="0"/>
              </a:rPr>
              <a:t>real examples </a:t>
            </a:r>
            <a:r>
              <a:rPr lang="en-US" sz="4000" b="1" dirty="0">
                <a:solidFill>
                  <a:schemeClr val="bg2"/>
                </a:solidFill>
                <a:latin typeface="Arial" panose="020B0604020202020204" pitchFamily="34" charset="0"/>
                <a:cs typeface="Arial" panose="020B0604020202020204" pitchFamily="34" charset="0"/>
              </a:rPr>
              <a:t>and </a:t>
            </a:r>
            <a:r>
              <a:rPr lang="en-US" sz="4000" b="1" dirty="0">
                <a:solidFill>
                  <a:schemeClr val="bg1"/>
                </a:solidFill>
                <a:latin typeface="Arial" panose="020B0604020202020204" pitchFamily="34" charset="0"/>
                <a:cs typeface="Arial" panose="020B0604020202020204" pitchFamily="34" charset="0"/>
              </a:rPr>
              <a:t>experiences</a:t>
            </a:r>
            <a:r>
              <a:rPr lang="en-US" sz="4000" b="1" dirty="0">
                <a:solidFill>
                  <a:schemeClr val="bg2"/>
                </a:solidFill>
                <a:latin typeface="Arial" panose="020B0604020202020204" pitchFamily="34" charset="0"/>
                <a:cs typeface="Arial" panose="020B0604020202020204" pitchFamily="34" charset="0"/>
              </a:rPr>
              <a:t> rather than wishes</a:t>
            </a:r>
          </a:p>
          <a:p>
            <a:pPr algn="ctr">
              <a:spcAft>
                <a:spcPts val="3600"/>
              </a:spcAft>
            </a:pPr>
            <a:r>
              <a:rPr lang="en-US" sz="4000" b="1" dirty="0">
                <a:solidFill>
                  <a:schemeClr val="bg2"/>
                </a:solidFill>
                <a:latin typeface="Arial" panose="020B0604020202020204" pitchFamily="34" charset="0"/>
                <a:cs typeface="Arial" panose="020B0604020202020204" pitchFamily="34" charset="0"/>
              </a:rPr>
              <a:t>Don’t ask </a:t>
            </a:r>
            <a:r>
              <a:rPr lang="en-US" sz="4000" b="1" dirty="0">
                <a:solidFill>
                  <a:schemeClr val="bg1"/>
                </a:solidFill>
                <a:latin typeface="Arial" panose="020B0604020202020204" pitchFamily="34" charset="0"/>
                <a:cs typeface="Arial" panose="020B0604020202020204" pitchFamily="34" charset="0"/>
              </a:rPr>
              <a:t>leading</a:t>
            </a:r>
            <a:r>
              <a:rPr lang="en-US" sz="4000" b="1" dirty="0">
                <a:solidFill>
                  <a:schemeClr val="bg2"/>
                </a:solidFill>
                <a:latin typeface="Arial" panose="020B0604020202020204" pitchFamily="34" charset="0"/>
                <a:cs typeface="Arial" panose="020B0604020202020204" pitchFamily="34" charset="0"/>
              </a:rPr>
              <a:t> questions</a:t>
            </a:r>
          </a:p>
          <a:p>
            <a:pPr algn="ctr">
              <a:spcAft>
                <a:spcPts val="3600"/>
              </a:spcAft>
            </a:pPr>
            <a:r>
              <a:rPr lang="en-US" sz="4000" b="1" dirty="0">
                <a:solidFill>
                  <a:schemeClr val="bg2"/>
                </a:solidFill>
                <a:latin typeface="Arial" panose="020B0604020202020204" pitchFamily="34" charset="0"/>
                <a:cs typeface="Arial" panose="020B0604020202020204" pitchFamily="34" charset="0"/>
              </a:rPr>
              <a:t>Don’t talk about </a:t>
            </a:r>
            <a:r>
              <a:rPr lang="en-US" sz="4000" b="1" dirty="0">
                <a:solidFill>
                  <a:schemeClr val="bg1"/>
                </a:solidFill>
                <a:latin typeface="Arial" panose="020B0604020202020204" pitchFamily="34" charset="0"/>
                <a:cs typeface="Arial" panose="020B0604020202020204" pitchFamily="34" charset="0"/>
              </a:rPr>
              <a:t>your idea</a:t>
            </a:r>
          </a:p>
        </p:txBody>
      </p:sp>
    </p:spTree>
    <p:extLst>
      <p:ext uri="{BB962C8B-B14F-4D97-AF65-F5344CB8AC3E}">
        <p14:creationId xmlns:p14="http://schemas.microsoft.com/office/powerpoint/2010/main" val="406918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8141" y="1459233"/>
            <a:ext cx="8995794" cy="3939540"/>
          </a:xfrm>
          <a:prstGeom prst="rect">
            <a:avLst/>
          </a:prstGeom>
          <a:noFill/>
        </p:spPr>
        <p:txBody>
          <a:bodyPr wrap="square" rtlCol="0" anchor="ctr">
            <a:spAutoFit/>
          </a:bodyPr>
          <a:lstStyle/>
          <a:p>
            <a:pPr algn="ctr">
              <a:spcAft>
                <a:spcPts val="3600"/>
              </a:spcAft>
            </a:pPr>
            <a:r>
              <a:rPr lang="en-US" sz="4000" b="1" dirty="0">
                <a:solidFill>
                  <a:schemeClr val="bg2"/>
                </a:solidFill>
                <a:latin typeface="Arial" panose="020B0604020202020204" pitchFamily="34" charset="0"/>
                <a:cs typeface="Arial" panose="020B0604020202020204" pitchFamily="34" charset="0"/>
              </a:rPr>
              <a:t>Remember we’re all </a:t>
            </a:r>
            <a:r>
              <a:rPr lang="en-US" sz="4000" b="1" dirty="0">
                <a:solidFill>
                  <a:schemeClr val="bg1"/>
                </a:solidFill>
                <a:latin typeface="Arial" panose="020B0604020202020204" pitchFamily="34" charset="0"/>
                <a:cs typeface="Arial" panose="020B0604020202020204" pitchFamily="34" charset="0"/>
              </a:rPr>
              <a:t>human</a:t>
            </a:r>
          </a:p>
          <a:p>
            <a:pPr algn="ctr">
              <a:spcAft>
                <a:spcPts val="3600"/>
              </a:spcAft>
            </a:pPr>
            <a:r>
              <a:rPr lang="en-US" sz="4000" b="1" dirty="0">
                <a:solidFill>
                  <a:schemeClr val="bg2"/>
                </a:solidFill>
                <a:latin typeface="Arial" panose="020B0604020202020204" pitchFamily="34" charset="0"/>
                <a:cs typeface="Arial" panose="020B0604020202020204" pitchFamily="34" charset="0"/>
              </a:rPr>
              <a:t>Focus on what’s </a:t>
            </a:r>
            <a:r>
              <a:rPr lang="en-US" sz="4000" b="1" dirty="0">
                <a:solidFill>
                  <a:schemeClr val="bg1"/>
                </a:solidFill>
                <a:latin typeface="Arial" panose="020B0604020202020204" pitchFamily="34" charset="0"/>
                <a:cs typeface="Arial" panose="020B0604020202020204" pitchFamily="34" charset="0"/>
              </a:rPr>
              <a:t>relevant to you</a:t>
            </a:r>
          </a:p>
          <a:p>
            <a:pPr algn="ctr">
              <a:spcAft>
                <a:spcPts val="3600"/>
              </a:spcAft>
            </a:pPr>
            <a:r>
              <a:rPr lang="en-US" sz="4000" b="1" dirty="0">
                <a:solidFill>
                  <a:schemeClr val="bg2"/>
                </a:solidFill>
                <a:latin typeface="Arial" panose="020B0604020202020204" pitchFamily="34" charset="0"/>
                <a:cs typeface="Arial" panose="020B0604020202020204" pitchFamily="34" charset="0"/>
              </a:rPr>
              <a:t>Write down </a:t>
            </a:r>
            <a:r>
              <a:rPr lang="en-US" sz="4000" b="1" dirty="0">
                <a:solidFill>
                  <a:schemeClr val="bg1"/>
                </a:solidFill>
                <a:latin typeface="Arial" panose="020B0604020202020204" pitchFamily="34" charset="0"/>
                <a:cs typeface="Arial" panose="020B0604020202020204" pitchFamily="34" charset="0"/>
              </a:rPr>
              <a:t>their questions</a:t>
            </a:r>
          </a:p>
          <a:p>
            <a:pPr algn="ctr">
              <a:spcAft>
                <a:spcPts val="3600"/>
              </a:spcAft>
            </a:pPr>
            <a:r>
              <a:rPr lang="en-US" sz="4000" b="1" dirty="0">
                <a:solidFill>
                  <a:schemeClr val="bg2"/>
                </a:solidFill>
                <a:latin typeface="Arial" panose="020B0604020202020204" pitchFamily="34" charset="0"/>
                <a:cs typeface="Arial" panose="020B0604020202020204" pitchFamily="34" charset="0"/>
              </a:rPr>
              <a:t>Refine your </a:t>
            </a:r>
            <a:r>
              <a:rPr lang="en-US" sz="4000" b="1" dirty="0">
                <a:solidFill>
                  <a:schemeClr val="bg1"/>
                </a:solidFill>
                <a:latin typeface="Arial" panose="020B0604020202020204" pitchFamily="34" charset="0"/>
                <a:cs typeface="Arial" panose="020B0604020202020204" pitchFamily="34" charset="0"/>
              </a:rPr>
              <a:t>interview outline</a:t>
            </a:r>
          </a:p>
        </p:txBody>
      </p:sp>
      <p:sp>
        <p:nvSpPr>
          <p:cNvPr id="3" name="TextBox 2"/>
          <p:cNvSpPr txBox="1"/>
          <p:nvPr/>
        </p:nvSpPr>
        <p:spPr>
          <a:xfrm rot="20735078">
            <a:off x="5284838" y="3635020"/>
            <a:ext cx="6784915" cy="1015663"/>
          </a:xfrm>
          <a:prstGeom prst="rect">
            <a:avLst/>
          </a:prstGeom>
          <a:noFill/>
        </p:spPr>
        <p:txBody>
          <a:bodyPr wrap="square" rtlCol="0" anchor="ctr">
            <a:spAutoFit/>
          </a:bodyPr>
          <a:lstStyle/>
          <a:p>
            <a:pPr algn="r"/>
            <a:r>
              <a:rPr lang="en-US" sz="6000" dirty="0">
                <a:solidFill>
                  <a:prstClr val="white"/>
                </a:solidFill>
                <a:latin typeface="Freestyle Script" panose="030804020302050B0404" pitchFamily="66" charset="0"/>
              </a:rPr>
              <a:t>Notice what’s important </a:t>
            </a:r>
            <a:r>
              <a:rPr lang="en-US" sz="6000" dirty="0">
                <a:solidFill>
                  <a:schemeClr val="bg1"/>
                </a:solidFill>
                <a:latin typeface="Freestyle Script" panose="030804020302050B0404" pitchFamily="66" charset="0"/>
              </a:rPr>
              <a:t>to them</a:t>
            </a:r>
          </a:p>
        </p:txBody>
      </p:sp>
      <p:pic>
        <p:nvPicPr>
          <p:cNvPr id="7" name="Picture 6">
            <a:extLst>
              <a:ext uri="{FF2B5EF4-FFF2-40B4-BE49-F238E27FC236}">
                <a16:creationId xmlns:a16="http://schemas.microsoft.com/office/drawing/2014/main" id="{51627C37-F171-4546-AC50-21B5F7162E6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175362" y="2232805"/>
            <a:ext cx="3245113" cy="5179407"/>
          </a:xfrm>
          <a:prstGeom prst="rect">
            <a:avLst/>
          </a:prstGeom>
        </p:spPr>
      </p:pic>
    </p:spTree>
    <p:extLst>
      <p:ext uri="{BB962C8B-B14F-4D97-AF65-F5344CB8AC3E}">
        <p14:creationId xmlns:p14="http://schemas.microsoft.com/office/powerpoint/2010/main" val="99823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50"/>
                                        <p:tgtEl>
                                          <p:spTgt spid="2">
                                            <p:txEl>
                                              <p:pRg st="0" end="0"/>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250"/>
                                        <p:tgtEl>
                                          <p:spTgt spid="2">
                                            <p:txEl>
                                              <p:pRg st="1" end="1"/>
                                            </p:txEl>
                                          </p:spTgt>
                                        </p:tgtEl>
                                      </p:cBhvr>
                                    </p:animEffect>
                                  </p:childTnLst>
                                </p:cTn>
                              </p:par>
                              <p:par>
                                <p:cTn id="18" presetID="2" presetClass="exit" presetSubtype="4" fill="hold" nodeType="withEffect">
                                  <p:stCondLst>
                                    <p:cond delay="0"/>
                                  </p:stCondLst>
                                  <p:childTnLst>
                                    <p:anim calcmode="lin" valueType="num">
                                      <p:cBhvr additive="base">
                                        <p:cTn id="19" dur="500"/>
                                        <p:tgtEl>
                                          <p:spTgt spid="7"/>
                                        </p:tgtEl>
                                        <p:attrNameLst>
                                          <p:attrName>ppt_x</p:attrName>
                                        </p:attrNameLst>
                                      </p:cBhvr>
                                      <p:tavLst>
                                        <p:tav tm="0">
                                          <p:val>
                                            <p:strVal val="ppt_x"/>
                                          </p:val>
                                        </p:tav>
                                        <p:tav tm="100000">
                                          <p:val>
                                            <p:strVal val="ppt_x"/>
                                          </p:val>
                                        </p:tav>
                                      </p:tavLst>
                                    </p:anim>
                                    <p:anim calcmode="lin" valueType="num">
                                      <p:cBhvr additive="base">
                                        <p:cTn id="20" dur="500"/>
                                        <p:tgtEl>
                                          <p:spTgt spid="7"/>
                                        </p:tgtEl>
                                        <p:attrNameLst>
                                          <p:attrName>ppt_y</p:attrName>
                                        </p:attrNameLst>
                                      </p:cBhvr>
                                      <p:tavLst>
                                        <p:tav tm="0">
                                          <p:val>
                                            <p:strVal val="ppt_y"/>
                                          </p:val>
                                        </p:tav>
                                        <p:tav tm="100000">
                                          <p:val>
                                            <p:strVal val="1+ppt_h/2"/>
                                          </p:val>
                                        </p:tav>
                                      </p:tavLst>
                                    </p:anim>
                                    <p:set>
                                      <p:cBhvr>
                                        <p:cTn id="21" dur="1" fill="hold">
                                          <p:stCondLst>
                                            <p:cond delay="499"/>
                                          </p:stCondLst>
                                        </p:cTn>
                                        <p:tgtEl>
                                          <p:spTgt spid="7"/>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5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250"/>
                                        <p:tgtEl>
                                          <p:spTgt spid="3"/>
                                        </p:tgtEl>
                                      </p:cBhvr>
                                    </p:animEffect>
                                    <p:set>
                                      <p:cBhvr>
                                        <p:cTn id="30" dur="1" fill="hold">
                                          <p:stCondLst>
                                            <p:cond delay="249"/>
                                          </p:stCondLst>
                                        </p:cTn>
                                        <p:tgtEl>
                                          <p:spTgt spid="3"/>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Effect transition="in" filter="fade">
                                      <p:cBhvr>
                                        <p:cTn id="33" dur="250"/>
                                        <p:tgtEl>
                                          <p:spTgt spid="2">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
                                            <p:txEl>
                                              <p:pRg st="3" end="3"/>
                                            </p:txEl>
                                          </p:spTgt>
                                        </p:tgtEl>
                                        <p:attrNameLst>
                                          <p:attrName>style.visibility</p:attrName>
                                        </p:attrNameLst>
                                      </p:cBhvr>
                                      <p:to>
                                        <p:strVal val="visible"/>
                                      </p:to>
                                    </p:set>
                                    <p:animEffect transition="in" filter="fade">
                                      <p:cBhvr>
                                        <p:cTn id="38" dur="2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9936" y="1776122"/>
            <a:ext cx="8053221" cy="707886"/>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dirty="0">
                <a:ln>
                  <a:noFill/>
                </a:ln>
                <a:solidFill>
                  <a:prstClr val="white"/>
                </a:solidFill>
                <a:effectLst/>
                <a:uLnTx/>
                <a:uFillTx/>
                <a:latin typeface="Arial" panose="020B0604020202020204" pitchFamily="34" charset="0"/>
                <a:ea typeface="+mn-ea"/>
                <a:cs typeface="Arial" panose="020B0604020202020204" pitchFamily="34" charset="0"/>
              </a:rPr>
              <a:t>BUT, USERS ARE </a:t>
            </a:r>
            <a:r>
              <a:rPr kumimoji="0" lang="en-GB" sz="4000" b="1" i="0" u="none" strike="noStrike" kern="1200" cap="none" spc="0" normalizeH="0" baseline="0" dirty="0">
                <a:ln>
                  <a:noFill/>
                </a:ln>
                <a:solidFill>
                  <a:schemeClr val="bg1"/>
                </a:solidFill>
                <a:effectLst/>
                <a:uLnTx/>
                <a:uFillTx/>
                <a:latin typeface="Arial" panose="020B0604020202020204" pitchFamily="34" charset="0"/>
                <a:ea typeface="+mn-ea"/>
                <a:cs typeface="Arial" panose="020B0604020202020204" pitchFamily="34" charset="0"/>
              </a:rPr>
              <a:t>CONFUSING</a:t>
            </a:r>
            <a:r>
              <a:rPr kumimoji="0" lang="en-GB" sz="4000" b="1" i="0" u="none" strike="noStrike" kern="1200" cap="none" spc="0" normalizeH="0" baseline="0" dirty="0">
                <a:ln>
                  <a:noFill/>
                </a:ln>
                <a:solidFill>
                  <a:prstClr val="white"/>
                </a:solidFill>
                <a:effectLst/>
                <a:uLnTx/>
                <a:uFillTx/>
                <a:latin typeface="Arial" panose="020B0604020202020204" pitchFamily="34" charset="0"/>
                <a:ea typeface="+mn-ea"/>
                <a:cs typeface="Arial" panose="020B0604020202020204" pitchFamily="34" charset="0"/>
              </a:rPr>
              <a:t>!</a:t>
            </a:r>
            <a:endParaRPr kumimoji="0" lang="en-GB" sz="4000" b="1" i="0" u="none" strike="noStrike" kern="1200" cap="none" spc="0" normalizeH="0" baseline="0" dirty="0">
              <a:ln>
                <a:noFill/>
              </a:ln>
              <a:solidFill>
                <a:srgbClr val="A6BC85"/>
              </a:solidFill>
              <a:effectLst/>
              <a:uLnTx/>
              <a:uFillTx/>
              <a:latin typeface="Arial" panose="020B0604020202020204" pitchFamily="34" charset="0"/>
              <a:ea typeface="+mn-ea"/>
              <a:cs typeface="Arial" panose="020B0604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7871" y="3201176"/>
            <a:ext cx="3849301" cy="467497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9079" y="2644332"/>
            <a:ext cx="3776480" cy="3779528"/>
          </a:xfrm>
          <a:prstGeom prst="rect">
            <a:avLst/>
          </a:prstGeom>
        </p:spPr>
      </p:pic>
    </p:spTree>
    <p:extLst>
      <p:ext uri="{BB962C8B-B14F-4D97-AF65-F5344CB8AC3E}">
        <p14:creationId xmlns:p14="http://schemas.microsoft.com/office/powerpoint/2010/main" val="505354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2013C-98D5-45BC-A7DE-9DBE89BA9329}"/>
              </a:ext>
            </a:extLst>
          </p:cNvPr>
          <p:cNvSpPr>
            <a:spLocks noGrp="1"/>
          </p:cNvSpPr>
          <p:nvPr>
            <p:ph type="title"/>
          </p:nvPr>
        </p:nvSpPr>
        <p:spPr/>
        <p:txBody>
          <a:bodyPr/>
          <a:lstStyle/>
          <a:p>
            <a:r>
              <a:rPr lang="en-GB" dirty="0"/>
              <a:t>Please don’t be mean</a:t>
            </a:r>
          </a:p>
        </p:txBody>
      </p:sp>
      <p:sp>
        <p:nvSpPr>
          <p:cNvPr id="3" name="Content Placeholder 2">
            <a:extLst>
              <a:ext uri="{FF2B5EF4-FFF2-40B4-BE49-F238E27FC236}">
                <a16:creationId xmlns:a16="http://schemas.microsoft.com/office/drawing/2014/main" id="{746D1522-383C-45B2-9408-4031B237DC29}"/>
              </a:ext>
            </a:extLst>
          </p:cNvPr>
          <p:cNvSpPr>
            <a:spLocks noGrp="1"/>
          </p:cNvSpPr>
          <p:nvPr>
            <p:ph idx="1"/>
          </p:nvPr>
        </p:nvSpPr>
        <p:spPr/>
        <p:txBody>
          <a:bodyPr/>
          <a:lstStyle/>
          <a:p>
            <a:pPr marL="0" indent="0">
              <a:buNone/>
            </a:pPr>
            <a:r>
              <a:rPr lang="en-GB" dirty="0"/>
              <a:t>We’ve made this toolkit available so that you can get Bob’s magic into your workshops, feel free to use it for anything, but please do credit Bob. </a:t>
            </a:r>
          </a:p>
          <a:p>
            <a:pPr marL="0" indent="0">
              <a:buNone/>
            </a:pPr>
            <a:r>
              <a:rPr lang="en-GB" dirty="0">
                <a:solidFill>
                  <a:schemeClr val="accent2"/>
                </a:solidFill>
                <a:hlinkClick r:id="rId2"/>
              </a:rPr>
              <a:t>bobthecaveman.com</a:t>
            </a:r>
            <a:r>
              <a:rPr lang="en-GB" dirty="0">
                <a:solidFill>
                  <a:schemeClr val="accent2"/>
                </a:solidFill>
              </a:rPr>
              <a:t> </a:t>
            </a:r>
            <a:r>
              <a:rPr lang="en-GB" dirty="0"/>
              <a:t>is there so Bob can have the most positive impact in the world, so please share it too! We don’t need to make money off it, just spread the love so more people can benefit from it!</a:t>
            </a:r>
          </a:p>
          <a:p>
            <a:pPr marL="0" indent="0">
              <a:buNone/>
            </a:pPr>
            <a:r>
              <a:rPr lang="en-GB" dirty="0"/>
              <a:t>You can find the “script” to the caveman story </a:t>
            </a:r>
            <a:r>
              <a:rPr lang="en-GB" dirty="0">
                <a:hlinkClick r:id="rId3"/>
              </a:rPr>
              <a:t>here</a:t>
            </a:r>
            <a:r>
              <a:rPr lang="en-GB" dirty="0"/>
              <a:t>!</a:t>
            </a:r>
          </a:p>
        </p:txBody>
      </p:sp>
    </p:spTree>
    <p:extLst>
      <p:ext uri="{BB962C8B-B14F-4D97-AF65-F5344CB8AC3E}">
        <p14:creationId xmlns:p14="http://schemas.microsoft.com/office/powerpoint/2010/main" val="3133078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4142" y="512361"/>
            <a:ext cx="2786738" cy="120032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t>I like it when we prepare food all together</a:t>
            </a:r>
            <a:endParaRPr kumimoji="0" lang="en-GB" sz="2400" b="1" i="0" u="none" strike="noStrike" kern="1200" cap="none" spc="0" normalizeH="0" baseline="0">
              <a:ln>
                <a:noFill/>
              </a:ln>
              <a:solidFill>
                <a:srgbClr val="F4CA76"/>
              </a:solidFill>
              <a:effectLst/>
              <a:uLnTx/>
              <a:uFillTx/>
              <a:latin typeface="Arial" panose="020B0604020202020204" pitchFamily="34" charset="0"/>
              <a:ea typeface="+mn-ea"/>
              <a:cs typeface="Arial" panose="020B0604020202020204" pitchFamily="34" charset="0"/>
            </a:endParaRPr>
          </a:p>
        </p:txBody>
      </p:sp>
      <p:pic>
        <p:nvPicPr>
          <p:cNvPr id="8" name="Google Shape;173;p30"/>
          <p:cNvPicPr preferRelativeResize="0"/>
          <p:nvPr/>
        </p:nvPicPr>
        <p:blipFill>
          <a:blip r:embed="rId2">
            <a:alphaModFix/>
          </a:blip>
          <a:stretch>
            <a:fillRect/>
          </a:stretch>
        </p:blipFill>
        <p:spPr>
          <a:xfrm>
            <a:off x="1883902" y="3308140"/>
            <a:ext cx="2868153" cy="4601233"/>
          </a:xfrm>
          <a:prstGeom prst="rect">
            <a:avLst/>
          </a:prstGeom>
          <a:noFill/>
          <a:ln>
            <a:noFill/>
          </a:ln>
        </p:spPr>
      </p:pic>
      <p:pic>
        <p:nvPicPr>
          <p:cNvPr id="9" name="Google Shape;174;p30"/>
          <p:cNvPicPr preferRelativeResize="0"/>
          <p:nvPr/>
        </p:nvPicPr>
        <p:blipFill>
          <a:blip r:embed="rId3">
            <a:alphaModFix/>
          </a:blip>
          <a:stretch>
            <a:fillRect/>
          </a:stretch>
        </p:blipFill>
        <p:spPr>
          <a:xfrm>
            <a:off x="9611780" y="3715637"/>
            <a:ext cx="3764586" cy="4104731"/>
          </a:xfrm>
          <a:prstGeom prst="rect">
            <a:avLst/>
          </a:prstGeom>
          <a:noFill/>
          <a:ln>
            <a:noFill/>
          </a:ln>
        </p:spPr>
      </p:pic>
      <p:pic>
        <p:nvPicPr>
          <p:cNvPr id="10" name="Google Shape;175;p30"/>
          <p:cNvPicPr preferRelativeResize="0"/>
          <p:nvPr/>
        </p:nvPicPr>
        <p:blipFill>
          <a:blip r:embed="rId4">
            <a:alphaModFix/>
          </a:blip>
          <a:stretch>
            <a:fillRect/>
          </a:stretch>
        </p:blipFill>
        <p:spPr>
          <a:xfrm>
            <a:off x="4255030" y="4194105"/>
            <a:ext cx="4459795" cy="3831531"/>
          </a:xfrm>
          <a:prstGeom prst="rect">
            <a:avLst/>
          </a:prstGeom>
          <a:noFill/>
          <a:ln>
            <a:noFill/>
          </a:ln>
        </p:spPr>
      </p:pic>
      <p:pic>
        <p:nvPicPr>
          <p:cNvPr id="11" name="Google Shape;181;p30"/>
          <p:cNvPicPr preferRelativeResize="0"/>
          <p:nvPr/>
        </p:nvPicPr>
        <p:blipFill>
          <a:blip r:embed="rId5">
            <a:alphaModFix/>
          </a:blip>
          <a:stretch>
            <a:fillRect/>
          </a:stretch>
        </p:blipFill>
        <p:spPr>
          <a:xfrm>
            <a:off x="6925749" y="3352417"/>
            <a:ext cx="4459802" cy="4673219"/>
          </a:xfrm>
          <a:prstGeom prst="rect">
            <a:avLst/>
          </a:prstGeom>
          <a:noFill/>
          <a:ln>
            <a:noFill/>
          </a:ln>
        </p:spPr>
      </p:pic>
      <p:pic>
        <p:nvPicPr>
          <p:cNvPr id="12" name="Google Shape;182;p30"/>
          <p:cNvPicPr preferRelativeResize="0"/>
          <p:nvPr/>
        </p:nvPicPr>
        <p:blipFill>
          <a:blip r:embed="rId6">
            <a:alphaModFix/>
          </a:blip>
          <a:stretch>
            <a:fillRect/>
          </a:stretch>
        </p:blipFill>
        <p:spPr>
          <a:xfrm>
            <a:off x="-696164" y="3988849"/>
            <a:ext cx="3828429" cy="3831519"/>
          </a:xfrm>
          <a:prstGeom prst="rect">
            <a:avLst/>
          </a:prstGeom>
          <a:noFill/>
          <a:ln>
            <a:noFill/>
          </a:ln>
        </p:spPr>
      </p:pic>
      <p:sp>
        <p:nvSpPr>
          <p:cNvPr id="13" name="TextBox 12"/>
          <p:cNvSpPr txBox="1"/>
          <p:nvPr/>
        </p:nvSpPr>
        <p:spPr>
          <a:xfrm>
            <a:off x="2193099" y="1848001"/>
            <a:ext cx="2296103" cy="120032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t>I never have quiet time to study</a:t>
            </a:r>
            <a:endParaRPr kumimoji="0" lang="en-GB" sz="2400" b="1" i="0" u="none" strike="noStrike" kern="1200" cap="none" spc="0" normalizeH="0" baseline="0">
              <a:ln>
                <a:noFill/>
              </a:ln>
              <a:solidFill>
                <a:srgbClr val="F4CA76"/>
              </a:solidFill>
              <a:effectLst/>
              <a:uLnTx/>
              <a:uFillTx/>
              <a:latin typeface="Arial" panose="020B0604020202020204" pitchFamily="34" charset="0"/>
              <a:ea typeface="+mn-ea"/>
              <a:cs typeface="Arial" panose="020B0604020202020204" pitchFamily="34" charset="0"/>
            </a:endParaRPr>
          </a:p>
        </p:txBody>
      </p:sp>
      <p:sp>
        <p:nvSpPr>
          <p:cNvPr id="14" name="TextBox 13"/>
          <p:cNvSpPr txBox="1"/>
          <p:nvPr/>
        </p:nvSpPr>
        <p:spPr>
          <a:xfrm>
            <a:off x="4891409" y="2603854"/>
            <a:ext cx="3224980" cy="120032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dirty="0">
                <a:ln>
                  <a:noFill/>
                </a:ln>
                <a:solidFill>
                  <a:prstClr val="white"/>
                </a:solidFill>
                <a:effectLst/>
                <a:uLnTx/>
                <a:uFillTx/>
                <a:latin typeface="Arial" panose="020B0604020202020204" pitchFamily="34" charset="0"/>
                <a:ea typeface="+mn-ea"/>
                <a:cs typeface="Arial" panose="020B0604020202020204" pitchFamily="34" charset="0"/>
              </a:rPr>
              <a:t>My knees hurt when it’s cold, humid or draughty</a:t>
            </a:r>
            <a:endParaRPr kumimoji="0" lang="en-GB" sz="2400" b="1" i="0" u="none" strike="noStrike" kern="1200" cap="none" spc="0" normalizeH="0" baseline="0" dirty="0">
              <a:ln>
                <a:noFill/>
              </a:ln>
              <a:solidFill>
                <a:srgbClr val="F4CA76"/>
              </a:solidFill>
              <a:effectLst/>
              <a:uLnTx/>
              <a:uFillTx/>
              <a:latin typeface="Arial" panose="020B0604020202020204" pitchFamily="34" charset="0"/>
              <a:ea typeface="+mn-ea"/>
              <a:cs typeface="Arial" panose="020B0604020202020204" pitchFamily="34" charset="0"/>
            </a:endParaRPr>
          </a:p>
        </p:txBody>
      </p:sp>
      <p:sp>
        <p:nvSpPr>
          <p:cNvPr id="15" name="TextBox 14"/>
          <p:cNvSpPr txBox="1"/>
          <p:nvPr/>
        </p:nvSpPr>
        <p:spPr>
          <a:xfrm>
            <a:off x="6235337" y="691694"/>
            <a:ext cx="3077049" cy="120032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t>We can’t keep meat in the cave, it attracts predators!</a:t>
            </a:r>
            <a:endParaRPr kumimoji="0" lang="en-GB" sz="2400" b="1" i="0" u="none" strike="noStrike" kern="1200" cap="none" spc="0" normalizeH="0" baseline="0">
              <a:ln>
                <a:noFill/>
              </a:ln>
              <a:solidFill>
                <a:srgbClr val="F4CA76"/>
              </a:solidFill>
              <a:effectLst/>
              <a:uLnTx/>
              <a:uFillTx/>
              <a:latin typeface="Arial" panose="020B0604020202020204" pitchFamily="34" charset="0"/>
              <a:ea typeface="+mn-ea"/>
              <a:cs typeface="Arial" panose="020B0604020202020204" pitchFamily="34" charset="0"/>
            </a:endParaRPr>
          </a:p>
        </p:txBody>
      </p:sp>
      <p:sp>
        <p:nvSpPr>
          <p:cNvPr id="16" name="TextBox 15"/>
          <p:cNvSpPr txBox="1"/>
          <p:nvPr/>
        </p:nvSpPr>
        <p:spPr>
          <a:xfrm>
            <a:off x="9532927" y="1724290"/>
            <a:ext cx="2592328" cy="120032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a:ln>
                  <a:noFill/>
                </a:ln>
                <a:solidFill>
                  <a:prstClr val="white"/>
                </a:solidFill>
                <a:effectLst/>
                <a:uLnTx/>
                <a:uFillTx/>
                <a:latin typeface="Arial" panose="020B0604020202020204" pitchFamily="34" charset="0"/>
                <a:ea typeface="+mn-ea"/>
                <a:cs typeface="Arial" panose="020B0604020202020204" pitchFamily="34" charset="0"/>
              </a:rPr>
              <a:t>We’re only safe if we’re all together</a:t>
            </a:r>
            <a:endParaRPr kumimoji="0" lang="en-GB" sz="2400" b="1" i="0" u="none" strike="noStrike" kern="1200" cap="none" spc="0" normalizeH="0" baseline="0">
              <a:ln>
                <a:noFill/>
              </a:ln>
              <a:solidFill>
                <a:srgbClr val="F4CA76"/>
              </a:solidFill>
              <a:effectLst/>
              <a:uLnTx/>
              <a:uFillTx/>
              <a:latin typeface="Arial" panose="020B0604020202020204" pitchFamily="34" charset="0"/>
              <a:ea typeface="+mn-ea"/>
              <a:cs typeface="Arial" panose="020B0604020202020204" pitchFamily="34" charset="0"/>
            </a:endParaRPr>
          </a:p>
        </p:txBody>
      </p:sp>
      <p:cxnSp>
        <p:nvCxnSpPr>
          <p:cNvPr id="3" name="Straight Connector 2"/>
          <p:cNvCxnSpPr/>
          <p:nvPr/>
        </p:nvCxnSpPr>
        <p:spPr>
          <a:xfrm>
            <a:off x="1071154" y="2076689"/>
            <a:ext cx="146896" cy="173766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3532877" y="2829222"/>
            <a:ext cx="43543" cy="59324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801583" y="4034725"/>
            <a:ext cx="15547" cy="15938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116389" y="2086327"/>
            <a:ext cx="402011" cy="141583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10692094" y="3204019"/>
            <a:ext cx="16040" cy="78483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6" name="Graphique 7">
            <a:extLst>
              <a:ext uri="{FF2B5EF4-FFF2-40B4-BE49-F238E27FC236}">
                <a16:creationId xmlns:a16="http://schemas.microsoft.com/office/drawing/2014/main" id="{B49F992B-E291-4913-844E-D25F62A1E31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6693" y="6316873"/>
            <a:ext cx="437603" cy="399217"/>
          </a:xfrm>
          <a:prstGeom prst="rect">
            <a:avLst/>
          </a:prstGeom>
        </p:spPr>
      </p:pic>
      <p:pic>
        <p:nvPicPr>
          <p:cNvPr id="27" name="Graphique 7">
            <a:extLst>
              <a:ext uri="{FF2B5EF4-FFF2-40B4-BE49-F238E27FC236}">
                <a16:creationId xmlns:a16="http://schemas.microsoft.com/office/drawing/2014/main" id="{78FDB6F5-B7C4-40C7-BB22-BD7304F633D5}"/>
              </a:ext>
            </a:extLst>
          </p:cNvPr>
          <p:cNvPicPr>
            <a:picLocks noChangeAspect="1"/>
          </p:cNvPicPr>
          <p:nvPr/>
        </p:nvPicPr>
        <p:blipFill rotWithShape="1">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b="39445"/>
          <a:stretch/>
        </p:blipFill>
        <p:spPr>
          <a:xfrm>
            <a:off x="11543772" y="6355915"/>
            <a:ext cx="501492" cy="360175"/>
          </a:xfrm>
          <a:prstGeom prst="rect">
            <a:avLst/>
          </a:prstGeom>
        </p:spPr>
      </p:pic>
    </p:spTree>
    <p:extLst>
      <p:ext uri="{BB962C8B-B14F-4D97-AF65-F5344CB8AC3E}">
        <p14:creationId xmlns:p14="http://schemas.microsoft.com/office/powerpoint/2010/main" val="3369709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722" y="2516544"/>
            <a:ext cx="10410758" cy="1824923"/>
          </a:xfrm>
          <a:prstGeom prst="rect">
            <a:avLst/>
          </a:prstGeom>
          <a:noFill/>
        </p:spPr>
        <p:txBody>
          <a:bodyPr wrap="square" rtlCol="0" anchor="ctr">
            <a:spAutoFit/>
          </a:bodyPr>
          <a:lstStyle/>
          <a:p>
            <a:pPr>
              <a:lnSpc>
                <a:spcPct val="150000"/>
              </a:lnSpc>
            </a:pPr>
            <a:r>
              <a:rPr lang="en-US" sz="4000" b="1" dirty="0">
                <a:solidFill>
                  <a:prstClr val="white"/>
                </a:solidFill>
                <a:latin typeface="Arial" panose="020B0604020202020204" pitchFamily="34" charset="0"/>
                <a:cs typeface="Arial" panose="020B0604020202020204" pitchFamily="34" charset="0"/>
              </a:rPr>
              <a:t>BUT FIRST…</a:t>
            </a:r>
          </a:p>
          <a:p>
            <a:pPr>
              <a:lnSpc>
                <a:spcPct val="150000"/>
              </a:lnSpc>
            </a:pPr>
            <a:r>
              <a:rPr lang="en-US" sz="4000" b="1" dirty="0">
                <a:solidFill>
                  <a:prstClr val="white"/>
                </a:solidFill>
                <a:latin typeface="Arial" panose="020B0604020202020204" pitchFamily="34" charset="0"/>
                <a:cs typeface="Arial" panose="020B0604020202020204" pitchFamily="34" charset="0"/>
              </a:rPr>
              <a:t>LET ME </a:t>
            </a:r>
            <a:r>
              <a:rPr lang="en-US" sz="4000" b="1" dirty="0">
                <a:solidFill>
                  <a:schemeClr val="bg1"/>
                </a:solidFill>
                <a:latin typeface="Arial" panose="020B0604020202020204" pitchFamily="34" charset="0"/>
                <a:cs typeface="Arial" panose="020B0604020202020204" pitchFamily="34" charset="0"/>
              </a:rPr>
              <a:t>INTRODUCE</a:t>
            </a:r>
            <a:r>
              <a:rPr lang="en-US" sz="4000" b="1" dirty="0">
                <a:solidFill>
                  <a:prstClr val="white"/>
                </a:solidFill>
                <a:latin typeface="Arial" panose="020B0604020202020204" pitchFamily="34" charset="0"/>
                <a:cs typeface="Arial" panose="020B0604020202020204" pitchFamily="34" charset="0"/>
              </a:rPr>
              <a:t> YOU TO SOMEONE</a:t>
            </a:r>
          </a:p>
        </p:txBody>
      </p:sp>
    </p:spTree>
    <p:extLst>
      <p:ext uri="{BB962C8B-B14F-4D97-AF65-F5344CB8AC3E}">
        <p14:creationId xmlns:p14="http://schemas.microsoft.com/office/powerpoint/2010/main" val="1030645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8129" y="744544"/>
            <a:ext cx="5255742" cy="5368912"/>
          </a:xfrm>
          <a:prstGeom prst="rect">
            <a:avLst/>
          </a:prstGeom>
        </p:spPr>
      </p:pic>
    </p:spTree>
    <p:extLst>
      <p:ext uri="{BB962C8B-B14F-4D97-AF65-F5344CB8AC3E}">
        <p14:creationId xmlns:p14="http://schemas.microsoft.com/office/powerpoint/2010/main" val="345923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2"/>
          <p:cNvSpPr txBox="1"/>
          <p:nvPr/>
        </p:nvSpPr>
        <p:spPr>
          <a:xfrm>
            <a:off x="1514667" y="418632"/>
            <a:ext cx="9162800" cy="1035200"/>
          </a:xfrm>
          <a:prstGeom prst="rect">
            <a:avLst/>
          </a:prstGeom>
          <a:noFill/>
          <a:ln>
            <a:noFill/>
          </a:ln>
        </p:spPr>
        <p:txBody>
          <a:bodyPr spcFirstLastPara="1" wrap="square" lIns="121900" tIns="121900" rIns="121900" bIns="121900" anchor="ctr" anchorCtr="0">
            <a:noAutofit/>
          </a:bodyPr>
          <a:lstStyle/>
          <a:p>
            <a:pPr algn="ctr">
              <a:buClr>
                <a:srgbClr val="000000"/>
              </a:buClr>
              <a:buFont typeface="Arial"/>
              <a:buNone/>
            </a:pPr>
            <a:r>
              <a:rPr lang="en-GB" sz="4000" b="1" kern="0" dirty="0">
                <a:solidFill>
                  <a:srgbClr val="F2F2F2"/>
                </a:solidFill>
                <a:latin typeface="Arial" panose="020B0604020202020204" pitchFamily="34" charset="0"/>
                <a:ea typeface="Calibri"/>
                <a:cs typeface="Arial" panose="020B0604020202020204" pitchFamily="34" charset="0"/>
                <a:sym typeface="Calibri"/>
              </a:rPr>
              <a:t>The scenario</a:t>
            </a:r>
            <a:endParaRPr sz="4000" b="1" kern="0" dirty="0">
              <a:solidFill>
                <a:schemeClr val="accent1"/>
              </a:solidFill>
              <a:latin typeface="Arial" panose="020B0604020202020204" pitchFamily="34" charset="0"/>
              <a:ea typeface="Calibri"/>
              <a:cs typeface="Arial" panose="020B0604020202020204" pitchFamily="34" charset="0"/>
              <a:sym typeface="Calibri"/>
            </a:endParaRPr>
          </a:p>
          <a:p>
            <a:pPr algn="ctr">
              <a:buClr>
                <a:srgbClr val="000000"/>
              </a:buClr>
              <a:buFont typeface="Arial"/>
              <a:buNone/>
            </a:pPr>
            <a:r>
              <a:rPr lang="en-GB" sz="3200" i="1" kern="0" dirty="0">
                <a:solidFill>
                  <a:schemeClr val="accent1"/>
                </a:solidFill>
                <a:latin typeface="Arial" panose="020B0604020202020204" pitchFamily="34" charset="0"/>
                <a:ea typeface="Calibri"/>
                <a:cs typeface="Arial" panose="020B0604020202020204" pitchFamily="34" charset="0"/>
                <a:sym typeface="Calibri"/>
              </a:rPr>
              <a:t>“It’s getting cramped in here”</a:t>
            </a:r>
            <a:endParaRPr sz="3200" i="1" kern="0" dirty="0">
              <a:solidFill>
                <a:schemeClr val="accent1"/>
              </a:solidFill>
              <a:latin typeface="Arial" panose="020B0604020202020204" pitchFamily="34" charset="0"/>
              <a:ea typeface="Calibri"/>
              <a:cs typeface="Arial" panose="020B0604020202020204" pitchFamily="34" charset="0"/>
              <a:sym typeface="Calibri"/>
            </a:endParaRPr>
          </a:p>
        </p:txBody>
      </p:sp>
      <p:pic>
        <p:nvPicPr>
          <p:cNvPr id="195" name="Google Shape;195;p32"/>
          <p:cNvPicPr preferRelativeResize="0"/>
          <p:nvPr/>
        </p:nvPicPr>
        <p:blipFill>
          <a:blip r:embed="rId3">
            <a:alphaModFix/>
          </a:blip>
          <a:stretch>
            <a:fillRect/>
          </a:stretch>
        </p:blipFill>
        <p:spPr>
          <a:xfrm>
            <a:off x="0" y="761541"/>
            <a:ext cx="12192000" cy="5600709"/>
          </a:xfrm>
          <a:prstGeom prst="rect">
            <a:avLst/>
          </a:prstGeom>
          <a:noFill/>
          <a:ln>
            <a:noFill/>
          </a:ln>
        </p:spPr>
      </p:pic>
    </p:spTree>
    <p:extLst>
      <p:ext uri="{BB962C8B-B14F-4D97-AF65-F5344CB8AC3E}">
        <p14:creationId xmlns:p14="http://schemas.microsoft.com/office/powerpoint/2010/main" val="1721774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5851" y="-542612"/>
            <a:ext cx="9660297" cy="6858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6217" y="-542612"/>
            <a:ext cx="9660297" cy="6858000"/>
          </a:xfrm>
          <a:prstGeom prst="rect">
            <a:avLst/>
          </a:prstGeom>
        </p:spPr>
      </p:pic>
    </p:spTree>
    <p:extLst>
      <p:ext uri="{BB962C8B-B14F-4D97-AF65-F5344CB8AC3E}">
        <p14:creationId xmlns:p14="http://schemas.microsoft.com/office/powerpoint/2010/main" val="250025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2450" y="1"/>
            <a:ext cx="9660297" cy="6858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2960" y="-155749"/>
            <a:ext cx="9660297" cy="68580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3469" y="-311498"/>
            <a:ext cx="9660297" cy="6858000"/>
          </a:xfrm>
          <a:prstGeom prst="rect">
            <a:avLst/>
          </a:prstGeom>
        </p:spPr>
      </p:pic>
      <p:grpSp>
        <p:nvGrpSpPr>
          <p:cNvPr id="11" name="Group 10"/>
          <p:cNvGrpSpPr/>
          <p:nvPr/>
        </p:nvGrpSpPr>
        <p:grpSpPr>
          <a:xfrm>
            <a:off x="-326934" y="-1002322"/>
            <a:ext cx="9737094" cy="7403123"/>
            <a:chOff x="-3224210" y="-1090246"/>
            <a:chExt cx="9737094" cy="7403123"/>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7413" y="-1090246"/>
              <a:ext cx="9660297" cy="6858000"/>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4210" y="-545123"/>
              <a:ext cx="9660297" cy="6858000"/>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72115" y="-856622"/>
              <a:ext cx="9660297" cy="6858000"/>
            </a:xfrm>
            <a:prstGeom prst="rect">
              <a:avLst/>
            </a:prstGeom>
          </p:spPr>
        </p:pic>
      </p:gr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52451" y="-155749"/>
            <a:ext cx="9660297" cy="6858000"/>
          </a:xfrm>
          <a:prstGeom prst="rect">
            <a:avLst/>
          </a:prstGeom>
        </p:spPr>
      </p:pic>
    </p:spTree>
    <p:extLst>
      <p:ext uri="{BB962C8B-B14F-4D97-AF65-F5344CB8AC3E}">
        <p14:creationId xmlns:p14="http://schemas.microsoft.com/office/powerpoint/2010/main" val="307887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50"/>
                                        <p:tgtEl>
                                          <p:spTgt spid="11"/>
                                        </p:tgtEl>
                                      </p:cBhvr>
                                    </p:animEffect>
                                    <p:set>
                                      <p:cBhvr>
                                        <p:cTn id="7" dur="1" fill="hold">
                                          <p:stCondLst>
                                            <p:cond delay="249"/>
                                          </p:stCondLst>
                                        </p:cTn>
                                        <p:tgtEl>
                                          <p:spTgt spid="11"/>
                                        </p:tgtEl>
                                        <p:attrNameLst>
                                          <p:attrName>style.visibility</p:attrName>
                                        </p:attrNameLst>
                                      </p:cBhvr>
                                      <p:to>
                                        <p:strVal val="hidden"/>
                                      </p:to>
                                    </p:set>
                                  </p:childTnLst>
                                </p:cTn>
                              </p:par>
                            </p:childTnLst>
                          </p:cTn>
                        </p:par>
                        <p:par>
                          <p:cTn id="8" fill="hold">
                            <p:stCondLst>
                              <p:cond delay="250"/>
                            </p:stCondLst>
                            <p:childTnLst>
                              <p:par>
                                <p:cTn id="9" presetID="42" presetClass="path" presetSubtype="0" accel="50000" decel="50000" fill="hold" nodeType="afterEffect">
                                  <p:stCondLst>
                                    <p:cond delay="0"/>
                                  </p:stCondLst>
                                  <p:childTnLst>
                                    <p:animMotion origin="layout" path="M 1.25E-6 -4.81481E-6 L -0.03802 0.17385 " pathEditMode="relative" rAng="0" ptsTypes="AA">
                                      <p:cBhvr>
                                        <p:cTn id="10" dur="500" fill="hold"/>
                                        <p:tgtEl>
                                          <p:spTgt spid="6"/>
                                        </p:tgtEl>
                                        <p:attrNameLst>
                                          <p:attrName>ppt_x</p:attrName>
                                          <p:attrName>ppt_y</p:attrName>
                                        </p:attrNameLst>
                                      </p:cBhvr>
                                      <p:rCtr x="-1901" y="8681"/>
                                    </p:animMotion>
                                  </p:childTnLst>
                                </p:cTn>
                              </p:par>
                            </p:childTnLst>
                          </p:cTn>
                        </p:par>
                        <p:par>
                          <p:cTn id="11" fill="hold">
                            <p:stCondLst>
                              <p:cond delay="750"/>
                            </p:stCondLst>
                            <p:childTnLst>
                              <p:par>
                                <p:cTn id="12" presetID="42" presetClass="path" presetSubtype="0" accel="50000" decel="50000" fill="hold" nodeType="afterEffect">
                                  <p:stCondLst>
                                    <p:cond delay="0"/>
                                  </p:stCondLst>
                                  <p:childTnLst>
                                    <p:animMotion origin="layout" path="M 3.125E-6 3.7037E-7 L 0.02083 0.30972 " pathEditMode="relative" rAng="0" ptsTypes="AA">
                                      <p:cBhvr>
                                        <p:cTn id="13" dur="500" fill="hold"/>
                                        <p:tgtEl>
                                          <p:spTgt spid="7"/>
                                        </p:tgtEl>
                                        <p:attrNameLst>
                                          <p:attrName>ppt_x</p:attrName>
                                          <p:attrName>ppt_y</p:attrName>
                                        </p:attrNameLst>
                                      </p:cBhvr>
                                      <p:rCtr x="1042" y="15486"/>
                                    </p:animMotion>
                                  </p:childTnLst>
                                </p:cTn>
                              </p:par>
                            </p:childTnLst>
                          </p:cTn>
                        </p:par>
                        <p:par>
                          <p:cTn id="14" fill="hold">
                            <p:stCondLst>
                              <p:cond delay="1250"/>
                            </p:stCondLst>
                            <p:childTnLst>
                              <p:par>
                                <p:cTn id="15" presetID="42" presetClass="path" presetSubtype="0" accel="50000" decel="50000" fill="hold" nodeType="afterEffect">
                                  <p:stCondLst>
                                    <p:cond delay="0"/>
                                  </p:stCondLst>
                                  <p:childTnLst>
                                    <p:animMotion origin="layout" path="M -6.25E-7 -4.81481E-6 L -0.04167 0.44329 " pathEditMode="relative" rAng="0" ptsTypes="AA">
                                      <p:cBhvr>
                                        <p:cTn id="16" dur="500" fill="hold"/>
                                        <p:tgtEl>
                                          <p:spTgt spid="2"/>
                                        </p:tgtEl>
                                        <p:attrNameLst>
                                          <p:attrName>ppt_x</p:attrName>
                                          <p:attrName>ppt_y</p:attrName>
                                        </p:attrNameLst>
                                      </p:cBhvr>
                                      <p:rCtr x="-2083" y="221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5851" y="0"/>
            <a:ext cx="9660297" cy="6858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4451" y="-1188720"/>
            <a:ext cx="9660297" cy="6858000"/>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6469" y="304800"/>
            <a:ext cx="9660297" cy="6858000"/>
          </a:xfrm>
          <a:prstGeom prst="rect">
            <a:avLst/>
          </a:prstGeom>
        </p:spPr>
      </p:pic>
    </p:spTree>
    <p:extLst>
      <p:ext uri="{BB962C8B-B14F-4D97-AF65-F5344CB8AC3E}">
        <p14:creationId xmlns:p14="http://schemas.microsoft.com/office/powerpoint/2010/main" val="392777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50"/>
                                        <p:tgtEl>
                                          <p:spTgt spid="12"/>
                                        </p:tgtEl>
                                      </p:cBhvr>
                                    </p:animEffect>
                                    <p:set>
                                      <p:cBhvr>
                                        <p:cTn id="7" dur="1" fill="hold">
                                          <p:stCondLst>
                                            <p:cond delay="249"/>
                                          </p:stCondLst>
                                        </p:cTn>
                                        <p:tgtEl>
                                          <p:spTgt spid="12"/>
                                        </p:tgtEl>
                                        <p:attrNameLst>
                                          <p:attrName>style.visibility</p:attrName>
                                        </p:attrNameLst>
                                      </p:cBhvr>
                                      <p:to>
                                        <p:strVal val="hidden"/>
                                      </p:to>
                                    </p:set>
                                  </p:childTnLst>
                                </p:cTn>
                              </p:par>
                            </p:childTnLst>
                          </p:cTn>
                        </p:par>
                        <p:par>
                          <p:cTn id="8" fill="hold">
                            <p:stCondLst>
                              <p:cond delay="250"/>
                            </p:stCondLst>
                            <p:childTnLst>
                              <p:par>
                                <p:cTn id="9" presetID="42" presetClass="path" presetSubtype="0" accel="50000" decel="50000" fill="hold" nodeType="afterEffect">
                                  <p:stCondLst>
                                    <p:cond delay="0"/>
                                  </p:stCondLst>
                                  <p:childTnLst>
                                    <p:animMotion origin="layout" path="M 0 -3.7037E-7 L -0.01003 0.44236 " pathEditMode="relative" rAng="0" ptsTypes="AA">
                                      <p:cBhvr>
                                        <p:cTn id="10" dur="500" fill="hold"/>
                                        <p:tgtEl>
                                          <p:spTgt spid="4"/>
                                        </p:tgtEl>
                                        <p:attrNameLst>
                                          <p:attrName>ppt_x</p:attrName>
                                          <p:attrName>ppt_y</p:attrName>
                                        </p:attrNameLst>
                                      </p:cBhvr>
                                      <p:rCtr x="-508" y="221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3131" y="-542612"/>
            <a:ext cx="9660297" cy="685800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6903" y="-542612"/>
            <a:ext cx="9660297" cy="6858000"/>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611" y="-2420656"/>
            <a:ext cx="12876869" cy="9141496"/>
          </a:xfrm>
          <a:prstGeom prst="rect">
            <a:avLst/>
          </a:prstGeom>
        </p:spPr>
      </p:pic>
    </p:spTree>
    <p:extLst>
      <p:ext uri="{BB962C8B-B14F-4D97-AF65-F5344CB8AC3E}">
        <p14:creationId xmlns:p14="http://schemas.microsoft.com/office/powerpoint/2010/main" val="2402454815"/>
      </p:ext>
    </p:extLst>
  </p:cSld>
  <p:clrMapOvr>
    <a:masterClrMapping/>
  </p:clrMapOvr>
</p:sld>
</file>

<file path=ppt/theme/theme1.xml><?xml version="1.0" encoding="utf-8"?>
<a:theme xmlns:a="http://schemas.openxmlformats.org/drawingml/2006/main" name="Office Theme">
  <a:themeElements>
    <a:clrScheme name="IQM">
      <a:dk1>
        <a:srgbClr val="000000"/>
      </a:dk1>
      <a:lt1>
        <a:srgbClr val="50F1DD"/>
      </a:lt1>
      <a:dk2>
        <a:srgbClr val="3D2664"/>
      </a:dk2>
      <a:lt2>
        <a:srgbClr val="FFFFFF"/>
      </a:lt2>
      <a:accent1>
        <a:srgbClr val="50F1DD"/>
      </a:accent1>
      <a:accent2>
        <a:srgbClr val="39C0F2"/>
      </a:accent2>
      <a:accent3>
        <a:srgbClr val="385BBE"/>
      </a:accent3>
      <a:accent4>
        <a:srgbClr val="1E254D"/>
      </a:accent4>
      <a:accent5>
        <a:srgbClr val="5B9BD5"/>
      </a:accent5>
      <a:accent6>
        <a:srgbClr val="4272B8"/>
      </a:accent6>
      <a:hlink>
        <a:srgbClr val="385BBE"/>
      </a:hlink>
      <a:folHlink>
        <a:srgbClr val="7030A0"/>
      </a:folHlink>
    </a:clrScheme>
    <a:fontScheme name="IQM">
      <a:majorFont>
        <a:latin typeface="Adlinnaka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1002</TotalTime>
  <Words>423</Words>
  <Application>Microsoft Office PowerPoint</Application>
  <PresentationFormat>Widescreen</PresentationFormat>
  <Paragraphs>61</Paragraphs>
  <Slides>20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Adlinnaka Bold</vt:lpstr>
      <vt:lpstr>Arial</vt:lpstr>
      <vt:lpstr>Arial Narrow</vt:lpstr>
      <vt:lpstr>Calibri</vt:lpstr>
      <vt:lpstr>Freestyle Script</vt:lpstr>
      <vt:lpstr>Office Theme</vt:lpstr>
      <vt:lpstr>Bob the Caveman</vt:lpstr>
      <vt:lpstr>Please don’t be mean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Onboarding App</dc:title>
  <dc:creator>Thibaut Decre</dc:creator>
  <cp:lastModifiedBy>Thibaut Decre</cp:lastModifiedBy>
  <cp:revision>18</cp:revision>
  <dcterms:created xsi:type="dcterms:W3CDTF">2021-12-02T14:05:19Z</dcterms:created>
  <dcterms:modified xsi:type="dcterms:W3CDTF">2022-03-08T14:36:19Z</dcterms:modified>
</cp:coreProperties>
</file>